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1" r:id="rId4"/>
    <p:sldId id="259" r:id="rId5"/>
    <p:sldId id="260" r:id="rId6"/>
    <p:sldId id="263" r:id="rId7"/>
    <p:sldId id="264" r:id="rId8"/>
    <p:sldId id="265" r:id="rId9"/>
    <p:sldId id="270" r:id="rId10"/>
    <p:sldId id="268" r:id="rId11"/>
    <p:sldId id="267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5-конечная звезда 7"/>
          <p:cNvSpPr/>
          <p:nvPr userDrawn="1"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5-конечная звезда 8"/>
          <p:cNvSpPr/>
          <p:nvPr userDrawn="1"/>
        </p:nvSpPr>
        <p:spPr>
          <a:xfrm>
            <a:off x="971600" y="5308816"/>
            <a:ext cx="292109" cy="280424"/>
          </a:xfrm>
          <a:prstGeom prst="star5">
            <a:avLst/>
          </a:prstGeom>
          <a:solidFill>
            <a:srgbClr val="FFAD09">
              <a:alpha val="98039"/>
            </a:srgbClr>
          </a:solidFill>
          <a:ln>
            <a:noFill/>
          </a:ln>
          <a:effectLst>
            <a:glow rad="1905000">
              <a:schemeClr val="bg1"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5-конечная звезда 10"/>
          <p:cNvSpPr/>
          <p:nvPr userDrawn="1"/>
        </p:nvSpPr>
        <p:spPr>
          <a:xfrm>
            <a:off x="2453613" y="5361549"/>
            <a:ext cx="462203" cy="443715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5-конечная звезда 11"/>
          <p:cNvSpPr/>
          <p:nvPr userDrawn="1"/>
        </p:nvSpPr>
        <p:spPr>
          <a:xfrm>
            <a:off x="1331005" y="4532976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5-конечная звезда 12"/>
          <p:cNvSpPr/>
          <p:nvPr userDrawn="1"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 userDrawn="1"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 userDrawn="1"/>
        </p:nvSpPr>
        <p:spPr>
          <a:xfrm>
            <a:off x="2695715" y="5118642"/>
            <a:ext cx="220101" cy="211297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 userDrawn="1"/>
        </p:nvSpPr>
        <p:spPr>
          <a:xfrm>
            <a:off x="669863" y="3891110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5-конечная звезда 18"/>
          <p:cNvSpPr/>
          <p:nvPr userDrawn="1"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5-конечная звезда 19"/>
          <p:cNvSpPr/>
          <p:nvPr userDrawn="1"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 userDrawn="1"/>
        </p:nvSpPr>
        <p:spPr>
          <a:xfrm>
            <a:off x="1093509" y="968146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5-конечная звезда 21"/>
          <p:cNvSpPr/>
          <p:nvPr userDrawn="1"/>
        </p:nvSpPr>
        <p:spPr>
          <a:xfrm>
            <a:off x="2076520" y="1166685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5-конечная звезда 22"/>
          <p:cNvSpPr/>
          <p:nvPr userDrawn="1"/>
        </p:nvSpPr>
        <p:spPr>
          <a:xfrm>
            <a:off x="522386" y="4905206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5-конечная звезда 23"/>
          <p:cNvSpPr/>
          <p:nvPr userDrawn="1"/>
        </p:nvSpPr>
        <p:spPr>
          <a:xfrm rot="5400000">
            <a:off x="1633578" y="3644435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5-конечная звезда 24"/>
          <p:cNvSpPr/>
          <p:nvPr userDrawn="1"/>
        </p:nvSpPr>
        <p:spPr>
          <a:xfrm>
            <a:off x="3084206" y="6432363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5-конечная звезда 25"/>
          <p:cNvSpPr/>
          <p:nvPr userDrawn="1"/>
        </p:nvSpPr>
        <p:spPr>
          <a:xfrm>
            <a:off x="2017675" y="416154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5-конечная звезда 26"/>
          <p:cNvSpPr/>
          <p:nvPr userDrawn="1"/>
        </p:nvSpPr>
        <p:spPr>
          <a:xfrm>
            <a:off x="3233197" y="440989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5-конечная звезда 27"/>
          <p:cNvSpPr/>
          <p:nvPr userDrawn="1"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 userDrawn="1"/>
        </p:nvSpPr>
        <p:spPr>
          <a:xfrm>
            <a:off x="2624323" y="357545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5-конечная звезда 29"/>
          <p:cNvSpPr/>
          <p:nvPr userDrawn="1"/>
        </p:nvSpPr>
        <p:spPr>
          <a:xfrm>
            <a:off x="7304843" y="645577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5-конечная звезда 30"/>
          <p:cNvSpPr/>
          <p:nvPr userDrawn="1"/>
        </p:nvSpPr>
        <p:spPr>
          <a:xfrm>
            <a:off x="1331640" y="767142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 userDrawn="1"/>
        </p:nvSpPr>
        <p:spPr>
          <a:xfrm>
            <a:off x="6440747" y="515719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5-конечная звезда 32"/>
          <p:cNvSpPr/>
          <p:nvPr userDrawn="1"/>
        </p:nvSpPr>
        <p:spPr>
          <a:xfrm>
            <a:off x="827584" y="11663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5-конечная звезда 33"/>
          <p:cNvSpPr/>
          <p:nvPr userDrawn="1"/>
        </p:nvSpPr>
        <p:spPr>
          <a:xfrm>
            <a:off x="2334292" y="1484784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5-конечная звезда 34"/>
          <p:cNvSpPr/>
          <p:nvPr userDrawn="1"/>
        </p:nvSpPr>
        <p:spPr>
          <a:xfrm rot="991530">
            <a:off x="5432738" y="5914520"/>
            <a:ext cx="685017" cy="582180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5-конечная звезда 35"/>
          <p:cNvSpPr/>
          <p:nvPr userDrawn="1"/>
        </p:nvSpPr>
        <p:spPr>
          <a:xfrm rot="16200000">
            <a:off x="6588224" y="6088681"/>
            <a:ext cx="304841" cy="292647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5-конечная звезда 9"/>
          <p:cNvSpPr/>
          <p:nvPr userDrawn="1"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5-конечная звезда 37"/>
          <p:cNvSpPr/>
          <p:nvPr userDrawn="1"/>
        </p:nvSpPr>
        <p:spPr>
          <a:xfrm>
            <a:off x="4059166" y="6000315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5-конечная звезда 39"/>
          <p:cNvSpPr/>
          <p:nvPr userDrawn="1"/>
        </p:nvSpPr>
        <p:spPr>
          <a:xfrm>
            <a:off x="79955" y="1426627"/>
            <a:ext cx="494367" cy="474593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5-конечная звезда 40"/>
          <p:cNvSpPr/>
          <p:nvPr userDrawn="1"/>
        </p:nvSpPr>
        <p:spPr>
          <a:xfrm rot="19752810">
            <a:off x="183704" y="-93372"/>
            <a:ext cx="437508" cy="42000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7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6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0" grpId="0" animBg="1"/>
      <p:bldP spid="38" grpId="0" animBg="1"/>
      <p:bldP spid="40" grpId="0" animBg="1"/>
      <p:bldP spid="4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85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07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914400" indent="-457200">
              <a:buSzPct val="70000"/>
              <a:buFont typeface="Wingdings" pitchFamily="2" charset="2"/>
              <a:buChar char="ü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*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55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45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52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94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5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6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57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4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C208-3932-4B66-B20E-5E08477FAA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DF62-EAE9-40B7-923A-DB40C43553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580932" y="5046784"/>
            <a:ext cx="624385" cy="599410"/>
          </a:xfrm>
          <a:prstGeom prst="star5">
            <a:avLst/>
          </a:prstGeom>
          <a:solidFill>
            <a:srgbClr val="DCE6F2">
              <a:alpha val="45882"/>
            </a:srgbClr>
          </a:solidFill>
          <a:ln>
            <a:noFill/>
          </a:ln>
          <a:effectLst>
            <a:glow rad="1905000">
              <a:schemeClr val="bg1">
                <a:alpha val="4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2393758" y="4797152"/>
            <a:ext cx="450050" cy="432048"/>
          </a:xfrm>
          <a:prstGeom prst="star5">
            <a:avLst/>
          </a:prstGeom>
          <a:solidFill>
            <a:srgbClr val="DCE6F2">
              <a:alpha val="40000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79955" y="1426628"/>
            <a:ext cx="247183" cy="237296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5-конечная звезда 23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5-конечная звезда 24"/>
          <p:cNvSpPr/>
          <p:nvPr/>
        </p:nvSpPr>
        <p:spPr>
          <a:xfrm>
            <a:off x="6084168" y="6139768"/>
            <a:ext cx="294954" cy="283156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5-конечная звезда 25"/>
          <p:cNvSpPr/>
          <p:nvPr/>
        </p:nvSpPr>
        <p:spPr>
          <a:xfrm>
            <a:off x="462084" y="3617686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1873805" y="5829120"/>
            <a:ext cx="350192" cy="336184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5-конечная звезда 27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5-конечная звезда 28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rgbClr val="DCE6F2">
              <a:alpha val="67843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899592" y="620688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814850" y="4655574"/>
            <a:ext cx="294954" cy="283156"/>
          </a:xfrm>
          <a:prstGeom prst="star5">
            <a:avLst/>
          </a:prstGeom>
          <a:solidFill>
            <a:schemeClr val="accent5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2840346" y="6310539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5-конечная звезда 34"/>
          <p:cNvSpPr/>
          <p:nvPr/>
        </p:nvSpPr>
        <p:spPr>
          <a:xfrm>
            <a:off x="1760227" y="1199190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5-конечная звезда 35"/>
          <p:cNvSpPr/>
          <p:nvPr/>
        </p:nvSpPr>
        <p:spPr>
          <a:xfrm>
            <a:off x="1397536" y="4169540"/>
            <a:ext cx="147477" cy="141578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5-конечная звезда 36"/>
          <p:cNvSpPr/>
          <p:nvPr/>
        </p:nvSpPr>
        <p:spPr>
          <a:xfrm>
            <a:off x="596124" y="582912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5-конечная звезда 37"/>
          <p:cNvSpPr/>
          <p:nvPr/>
        </p:nvSpPr>
        <p:spPr>
          <a:xfrm>
            <a:off x="4784563" y="518836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5-конечная звезда 41"/>
          <p:cNvSpPr/>
          <p:nvPr/>
        </p:nvSpPr>
        <p:spPr>
          <a:xfrm>
            <a:off x="3932970" y="5479901"/>
            <a:ext cx="437508" cy="420008"/>
          </a:xfrm>
          <a:prstGeom prst="star5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5-конечная звезда 42"/>
          <p:cNvSpPr/>
          <p:nvPr/>
        </p:nvSpPr>
        <p:spPr>
          <a:xfrm>
            <a:off x="7524328" y="5532442"/>
            <a:ext cx="328047" cy="31492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5-конечная звезда 43"/>
          <p:cNvSpPr/>
          <p:nvPr/>
        </p:nvSpPr>
        <p:spPr>
          <a:xfrm>
            <a:off x="7812360" y="6671798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14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Wingdings" pitchFamily="2" charset="2"/>
        <a:buChar char="ü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273630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</a:rPr>
              <a:t>Экспериментирование – форма познавательно-исследовательской деятельности дошкольников</a:t>
            </a:r>
            <a:br>
              <a:rPr lang="ru-RU" sz="3200" dirty="0">
                <a:effectLst/>
              </a:rPr>
            </a:br>
            <a:endParaRPr lang="ru-RU" altLang="ru-RU" sz="3200" dirty="0" smtClean="0">
              <a:solidFill>
                <a:srgbClr val="FFAD09"/>
              </a:solidFill>
            </a:endParaRPr>
          </a:p>
        </p:txBody>
      </p:sp>
      <p:pic>
        <p:nvPicPr>
          <p:cNvPr id="14339" name="Picture 3" descr="D:\ПРОСВЕЩЕНИЕ\Картинки разные\Доналд_Золан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71810"/>
            <a:ext cx="4248472" cy="3392141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88872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экспериментов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алгоритмы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947" y="1600200"/>
            <a:ext cx="62121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239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экспериментов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алгоритмы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947" y="1600200"/>
            <a:ext cx="62121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87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экспериментов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алгоритмы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947" y="1600200"/>
            <a:ext cx="62121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64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Успехов в </a:t>
            </a:r>
            <a:r>
              <a:rPr lang="ru-RU" smtClean="0"/>
              <a:t>дальнейшей деятельности!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87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Экспериментирование и исследовательскую деятельность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Можно отнести к врожденной потребности детей дошкольного возраста, которая помогает активно и самостоятельно осваивать и познавать мир.</a:t>
            </a:r>
          </a:p>
          <a:p>
            <a:pPr marL="0" indent="0">
              <a:buNone/>
            </a:pPr>
            <a:r>
              <a:rPr lang="ru-RU" dirty="0" smtClean="0"/>
              <a:t>Интерес к экспериментированию и исследованию сохраняется и развивается у ребенка на протяжении всего дошкольного возраста.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915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Форма познавательно-исследовательской деятельности, направленная на преобразование вещей или ускорение процессов, происходящих с ними</a:t>
            </a:r>
          </a:p>
          <a:p>
            <a:r>
              <a:rPr lang="ru-RU" dirty="0" smtClean="0"/>
              <a:t>Экспериментирование, элементарные опыты помогают детям осмыслить явления окружающего мира, расширить кругозор, понять существующие взаимосвязи.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229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Способ познания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экспериментирование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собственный практический опыт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вопросы к взрослым, </a:t>
            </a:r>
            <a:endParaRPr lang="ru-RU" dirty="0" smtClean="0"/>
          </a:p>
          <a:p>
            <a:r>
              <a:rPr lang="ru-RU" dirty="0" smtClean="0"/>
              <a:t>понимание информации</a:t>
            </a:r>
            <a:r>
              <a:rPr lang="ru-RU" dirty="0"/>
              <a:t>, переданной посредством слова, </a:t>
            </a:r>
            <a:endParaRPr lang="ru-RU" dirty="0" smtClean="0"/>
          </a:p>
          <a:p>
            <a:r>
              <a:rPr lang="ru-RU" dirty="0" smtClean="0"/>
              <a:t>обращение </a:t>
            </a:r>
            <a:r>
              <a:rPr lang="ru-RU" dirty="0"/>
              <a:t>к познавательной литературе, </a:t>
            </a:r>
            <a:endParaRPr lang="ru-RU" dirty="0" smtClean="0"/>
          </a:p>
          <a:p>
            <a:r>
              <a:rPr lang="ru-RU" dirty="0" smtClean="0"/>
              <a:t>размышления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50470"/>
            <a:ext cx="3816424" cy="322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911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Сфера интересов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мир людей, </a:t>
            </a:r>
            <a:endParaRPr lang="ru-RU" dirty="0" smtClean="0"/>
          </a:p>
          <a:p>
            <a:r>
              <a:rPr lang="ru-RU" dirty="0" smtClean="0"/>
              <a:t>отношения </a:t>
            </a:r>
            <a:r>
              <a:rPr lang="ru-RU" dirty="0"/>
              <a:t>между людьми, </a:t>
            </a:r>
            <a:endParaRPr lang="ru-RU" dirty="0" smtClean="0"/>
          </a:p>
          <a:p>
            <a:r>
              <a:rPr lang="ru-RU" dirty="0" smtClean="0"/>
              <a:t>новые </a:t>
            </a:r>
            <a:r>
              <a:rPr lang="ru-RU" dirty="0"/>
              <a:t>источники информации, </a:t>
            </a:r>
            <a:endParaRPr lang="ru-RU" dirty="0" smtClean="0"/>
          </a:p>
          <a:p>
            <a:r>
              <a:rPr lang="ru-RU" dirty="0" smtClean="0"/>
              <a:t>связи </a:t>
            </a:r>
            <a:r>
              <a:rPr lang="ru-RU" dirty="0"/>
              <a:t>и отношения между предметами, явлениями, событиями, </a:t>
            </a:r>
            <a:endParaRPr lang="ru-RU" dirty="0" smtClean="0"/>
          </a:p>
          <a:p>
            <a:r>
              <a:rPr lang="ru-RU" dirty="0" smtClean="0"/>
              <a:t>знаки </a:t>
            </a:r>
            <a:r>
              <a:rPr lang="ru-RU" dirty="0"/>
              <a:t>и знаковые системы, </a:t>
            </a:r>
            <a:endParaRPr lang="ru-RU" dirty="0" smtClean="0"/>
          </a:p>
          <a:p>
            <a:r>
              <a:rPr lang="ru-RU" dirty="0" smtClean="0"/>
              <a:t>прошлое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645" y="1948871"/>
            <a:ext cx="4023709" cy="382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937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экспериментирования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 smtClean="0"/>
              <a:t>Практическое</a:t>
            </a:r>
            <a:r>
              <a:rPr lang="ru-RU" dirty="0" smtClean="0"/>
              <a:t> -  направлено на  постижение всего многообразия окружающего мира посредством реальных опытов с реальными предметами и их свойствами.</a:t>
            </a:r>
          </a:p>
          <a:p>
            <a:r>
              <a:rPr lang="ru-RU" u="sng" dirty="0" smtClean="0"/>
              <a:t>Умственное </a:t>
            </a:r>
            <a:r>
              <a:rPr lang="ru-RU" dirty="0" smtClean="0"/>
              <a:t>– осуществляется только в мысленном плане, с помощью поиска ответов на поставленные вопросы, разбора и решения проблемных ситуаций.</a:t>
            </a:r>
          </a:p>
          <a:p>
            <a:r>
              <a:rPr lang="ru-RU" u="sng" dirty="0" smtClean="0"/>
              <a:t>Социальное</a:t>
            </a:r>
            <a:r>
              <a:rPr lang="ru-RU" dirty="0" smtClean="0"/>
              <a:t> – направлено на поиск новых эффективных форм и способов общения, на удовлетворение потребности в самоутверждении.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62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Задачи экспериментирования: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Побуждать детей выдвигать и формулировать цель самостоятельного </a:t>
            </a:r>
            <a:r>
              <a:rPr lang="ru-RU" dirty="0" smtClean="0"/>
              <a:t>экспериментирования;</a:t>
            </a:r>
            <a:endParaRPr lang="ru-RU" dirty="0"/>
          </a:p>
          <a:p>
            <a:pPr lvl="0"/>
            <a:r>
              <a:rPr lang="ru-RU" dirty="0"/>
              <a:t>Побуждать к выдвижению и обсуждению разнообразных </a:t>
            </a:r>
            <a:r>
              <a:rPr lang="ru-RU" dirty="0" smtClean="0"/>
              <a:t>гипотез;</a:t>
            </a:r>
            <a:endParaRPr lang="ru-RU" dirty="0"/>
          </a:p>
          <a:p>
            <a:pPr lvl="0"/>
            <a:r>
              <a:rPr lang="ru-RU" dirty="0"/>
              <a:t>Знакомить со способами экспериментирования с различными </a:t>
            </a:r>
            <a:r>
              <a:rPr lang="ru-RU" dirty="0" smtClean="0"/>
              <a:t>материалами;</a:t>
            </a:r>
            <a:endParaRPr lang="ru-RU" dirty="0"/>
          </a:p>
          <a:p>
            <a:pPr lvl="0"/>
            <a:r>
              <a:rPr lang="ru-RU" dirty="0"/>
              <a:t>Создавать условия для проведения самостоятельных </a:t>
            </a:r>
            <a:r>
              <a:rPr lang="ru-RU" dirty="0" smtClean="0"/>
              <a:t>экспериментов;</a:t>
            </a:r>
            <a:endParaRPr lang="ru-RU" dirty="0"/>
          </a:p>
          <a:p>
            <a:pPr lvl="0"/>
            <a:r>
              <a:rPr lang="ru-RU" dirty="0"/>
              <a:t>Побуждать к рассказыванию о ходе эксперимента и наблюдении за изменением </a:t>
            </a:r>
            <a:r>
              <a:rPr lang="ru-RU" dirty="0" smtClean="0"/>
              <a:t>объекта;</a:t>
            </a:r>
            <a:endParaRPr lang="ru-RU" dirty="0"/>
          </a:p>
          <a:p>
            <a:r>
              <a:rPr lang="ru-RU" dirty="0"/>
              <a:t>Побуждать к совместному формулированию выводов </a:t>
            </a:r>
            <a:r>
              <a:rPr lang="ru-RU" dirty="0" smtClean="0"/>
              <a:t>эксперимента.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944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Компоненты </a:t>
            </a:r>
            <a:r>
              <a:rPr lang="ru-RU" dirty="0">
                <a:effectLst/>
              </a:rPr>
              <a:t>экспериментирования: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Осознание проблемы детьми.</a:t>
            </a:r>
          </a:p>
          <a:p>
            <a:pPr lvl="0"/>
            <a:r>
              <a:rPr lang="ru-RU" dirty="0"/>
              <a:t>Формулирование задачи.</a:t>
            </a:r>
          </a:p>
          <a:p>
            <a:pPr lvl="0"/>
            <a:r>
              <a:rPr lang="ru-RU" dirty="0"/>
              <a:t>Продумывание последовательности проведения эксперимента.</a:t>
            </a:r>
          </a:p>
          <a:p>
            <a:pPr lvl="0"/>
            <a:r>
              <a:rPr lang="ru-RU" dirty="0"/>
              <a:t>Выслушивание инструкции.</a:t>
            </a:r>
          </a:p>
          <a:p>
            <a:pPr lvl="0"/>
            <a:r>
              <a:rPr lang="ru-RU" dirty="0"/>
              <a:t>Выдвижение гипотез детьми.</a:t>
            </a:r>
          </a:p>
          <a:p>
            <a:pPr lvl="0"/>
            <a:r>
              <a:rPr lang="ru-RU" dirty="0"/>
              <a:t>Выполнение работы.</a:t>
            </a:r>
          </a:p>
          <a:p>
            <a:pPr lvl="0"/>
            <a:r>
              <a:rPr lang="ru-RU" dirty="0"/>
              <a:t>Соблюдение правил безопасности.</a:t>
            </a:r>
          </a:p>
          <a:p>
            <a:pPr lvl="0"/>
            <a:r>
              <a:rPr lang="ru-RU" dirty="0"/>
              <a:t>Наблюдение результата.</a:t>
            </a:r>
          </a:p>
          <a:p>
            <a:pPr lvl="0"/>
            <a:r>
              <a:rPr lang="ru-RU" dirty="0"/>
              <a:t>Фиксирование результата.</a:t>
            </a:r>
          </a:p>
          <a:p>
            <a:pPr lvl="0"/>
            <a:r>
              <a:rPr lang="ru-RU" dirty="0"/>
              <a:t>Оценка полученных результатов.</a:t>
            </a:r>
          </a:p>
          <a:p>
            <a:pPr lvl="0"/>
            <a:r>
              <a:rPr lang="ru-RU" dirty="0"/>
              <a:t>Словесный отчет об увиденном.</a:t>
            </a:r>
          </a:p>
          <a:p>
            <a:pPr lvl="0"/>
            <a:r>
              <a:rPr lang="ru-RU" dirty="0"/>
              <a:t>Формулирование выводов.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089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Алгоритмы экспериментов</a:t>
            </a:r>
          </a:p>
        </p:txBody>
      </p:sp>
      <p:pic>
        <p:nvPicPr>
          <p:cNvPr id="4098" name="Picture 2" descr="C:\Documents and Settings\Администратор\Рабочий стол\алгоритм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947" y="1600200"/>
            <a:ext cx="62121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78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S10264833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313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TS102648338</vt:lpstr>
      <vt:lpstr>Экспериментирование – форма познавательно-исследовательской деятельности дошкольников </vt:lpstr>
      <vt:lpstr>Экспериментирование и исследовательскую деятельность</vt:lpstr>
      <vt:lpstr>Экспериментирование</vt:lpstr>
      <vt:lpstr>Способ познания </vt:lpstr>
      <vt:lpstr>Сфера интересов </vt:lpstr>
      <vt:lpstr>Формы экспериментирования</vt:lpstr>
      <vt:lpstr>Задачи экспериментирования: </vt:lpstr>
      <vt:lpstr> Компоненты экспериментирования: </vt:lpstr>
      <vt:lpstr>Алгоритмы экспериментов</vt:lpstr>
      <vt:lpstr>Алгоритмы экспериментов</vt:lpstr>
      <vt:lpstr>Алгоритмы экспериментов</vt:lpstr>
      <vt:lpstr>Алгоритмы экспериментов</vt:lpstr>
      <vt:lpstr>Благодарю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– форма познавательно-исследовательской деятельности дошкольников </dc:title>
  <dc:creator>Admin</dc:creator>
  <cp:lastModifiedBy>МБДОУ 16</cp:lastModifiedBy>
  <cp:revision>6</cp:revision>
  <dcterms:created xsi:type="dcterms:W3CDTF">2014-10-13T09:36:22Z</dcterms:created>
  <dcterms:modified xsi:type="dcterms:W3CDTF">2014-11-10T06:29:37Z</dcterms:modified>
</cp:coreProperties>
</file>