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339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922BE-C15E-416A-A25E-38C4E2411AE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119BC4-5FB6-43DB-A5DF-A0CD5DDF55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89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381000"/>
            <a:ext cx="6248400" cy="2438400"/>
          </a:xfrm>
        </p:spPr>
        <p:txBody>
          <a:bodyPr/>
          <a:lstStyle>
            <a:lvl1pPr>
              <a:lnSpc>
                <a:spcPct val="80000"/>
              </a:lnSpc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140450" cy="609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28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C8B9B4D-4C80-4EE5-97AF-E65380BCF24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362200" y="6248400"/>
            <a:ext cx="43434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E0AC47-A06E-4630-AE4B-94FA4AAC33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8B9B4D-4C80-4EE5-97AF-E65380BCF24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0AC47-A06E-4630-AE4B-94FA4AAC33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77000" y="868363"/>
            <a:ext cx="1981200" cy="51514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868363"/>
            <a:ext cx="5791200" cy="51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8B9B4D-4C80-4EE5-97AF-E65380BCF24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0AC47-A06E-4630-AE4B-94FA4AAC33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8B9B4D-4C80-4EE5-97AF-E65380BCF24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0AC47-A06E-4630-AE4B-94FA4AAC33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8B9B4D-4C80-4EE5-97AF-E65380BCF24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0AC47-A06E-4630-AE4B-94FA4AAC33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3400" y="2209800"/>
            <a:ext cx="38862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2209800"/>
            <a:ext cx="38862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8B9B4D-4C80-4EE5-97AF-E65380BCF24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0AC47-A06E-4630-AE4B-94FA4AAC33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8B9B4D-4C80-4EE5-97AF-E65380BCF24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0AC47-A06E-4630-AE4B-94FA4AAC33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8B9B4D-4C80-4EE5-97AF-E65380BCF24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0AC47-A06E-4630-AE4B-94FA4AAC33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8B9B4D-4C80-4EE5-97AF-E65380BCF24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0AC47-A06E-4630-AE4B-94FA4AAC33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8B9B4D-4C80-4EE5-97AF-E65380BCF24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0AC47-A06E-4630-AE4B-94FA4AAC33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8B9B4D-4C80-4EE5-97AF-E65380BCF24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0AC47-A06E-4630-AE4B-94FA4AAC33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868363"/>
            <a:ext cx="7924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2209800"/>
            <a:ext cx="79248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667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fld id="{1C8B9B4D-4C80-4EE5-97AF-E65380BCF24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14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bg1"/>
                </a:solidFill>
              </a:defRPr>
            </a:lvl1pPr>
          </a:lstStyle>
          <a:p>
            <a:fld id="{B1E0AC47-A06E-4630-AE4B-94FA4AAC331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7200" dirty="0" smtClean="0"/>
              <a:t>Мои права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fld id="{F29099C2-A0A7-40BB-9A58-B091900031DA}" type="datetime1">
              <a:rPr lang="ru-RU" b="1" smtClean="0">
                <a:solidFill>
                  <a:schemeClr val="tx1">
                    <a:lumMod val="75000"/>
                  </a:schemeClr>
                </a:solidFill>
              </a:rPr>
              <a:pPr/>
              <a:t>18.11.2015</a:t>
            </a:fld>
            <a:endParaRPr lang="ru-RU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</a:rPr>
              <a:t>«Если нарушают твои права»</a:t>
            </a:r>
            <a:b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</a:rPr>
            </a:b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pic>
        <p:nvPicPr>
          <p:cNvPr id="7" name="Содержимое 6" descr="бура-бур_0.tmp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42844" y="1643050"/>
            <a:ext cx="4038600" cy="4714908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43372" y="1785926"/>
            <a:ext cx="4857784" cy="4929222"/>
          </a:xfrm>
        </p:spPr>
        <p:txBody>
          <a:bodyPr>
            <a:normAutofit fontScale="77500" lnSpcReduction="2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ru-RU" b="1" u="sng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Мальвина</a:t>
            </a:r>
            <a:r>
              <a:rPr lang="ru-RU" b="1" u="sng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.</a:t>
            </a:r>
            <a:r>
              <a:rPr lang="ru-RU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ru-RU" b="1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Артемон</a:t>
            </a:r>
            <a:r>
              <a:rPr lang="ru-RU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, </a:t>
            </a:r>
            <a:r>
              <a:rPr lang="ru-RU" b="1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Атремон</a:t>
            </a:r>
            <a:r>
              <a:rPr lang="ru-RU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!</a:t>
            </a:r>
          </a:p>
          <a:p>
            <a:r>
              <a:rPr lang="ru-RU" b="1" u="sng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Артемон</a:t>
            </a:r>
            <a:r>
              <a:rPr lang="ru-RU" b="1" u="sng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.</a:t>
            </a:r>
            <a:r>
              <a:rPr lang="ru-RU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Я здесь.</a:t>
            </a:r>
          </a:p>
          <a:p>
            <a:r>
              <a:rPr lang="ru-RU" b="1" u="sng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Мальвина</a:t>
            </a:r>
            <a:r>
              <a:rPr lang="ru-RU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. Высеки Буратино за то, что он пролил чернила на скатерть.</a:t>
            </a:r>
          </a:p>
          <a:p>
            <a:r>
              <a:rPr lang="ru-RU" b="1" u="sng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Артемон</a:t>
            </a:r>
            <a:r>
              <a:rPr lang="ru-RU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. Чем высечь?</a:t>
            </a:r>
          </a:p>
          <a:p>
            <a:r>
              <a:rPr lang="ru-RU" b="1" u="sng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Мальвина</a:t>
            </a:r>
            <a:r>
              <a:rPr lang="ru-RU" b="1" u="sng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. </a:t>
            </a:r>
            <a:r>
              <a:rPr lang="ru-RU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Чем хочешь, плеткой или ремнем.</a:t>
            </a:r>
          </a:p>
          <a:p>
            <a:r>
              <a:rPr lang="ru-RU" b="1" u="sng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Буратино. </a:t>
            </a:r>
            <a:r>
              <a:rPr lang="ru-RU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Я не хочу.</a:t>
            </a:r>
          </a:p>
          <a:p>
            <a:r>
              <a:rPr lang="ru-RU" b="1" u="sng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Артемон</a:t>
            </a:r>
            <a:r>
              <a:rPr lang="ru-RU" b="1" u="sng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.</a:t>
            </a:r>
            <a:r>
              <a:rPr lang="ru-RU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Пошли, раз сказали высечь, значит, надо высечь.</a:t>
            </a:r>
          </a:p>
          <a:p>
            <a:r>
              <a:rPr lang="ru-RU" b="1" u="sng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Буратино. </a:t>
            </a:r>
            <a:r>
              <a:rPr lang="ru-RU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Не надо, мне же будет больно.</a:t>
            </a:r>
          </a:p>
          <a:p>
            <a:endParaRPr lang="ru-RU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3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3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3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3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3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</a:rPr>
              <a:t>«Если нарушают твои права»</a:t>
            </a:r>
            <a:b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</a:rPr>
            </a:b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b="1" dirty="0">
                <a:ln/>
                <a:solidFill>
                  <a:schemeClr val="accent3"/>
                </a:solidFill>
              </a:rPr>
              <a:t>28-я гласит: «Государство принимает все необходимые меры для обеспечения того, чтобы в школе уважалось человеческое достоинство ребенка»</a:t>
            </a:r>
          </a:p>
          <a:p>
            <a:endParaRPr lang="ru-RU" b="1" dirty="0">
              <a:ln/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«Если нарушают твои права»</a:t>
            </a:r>
            <a:b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5" name="Содержимое 4" descr="1_Boris__0.tmp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42844" y="2214554"/>
            <a:ext cx="4207305" cy="43577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357686" y="1785926"/>
            <a:ext cx="4643470" cy="4786346"/>
          </a:xfrm>
        </p:spPr>
        <p:txBody>
          <a:bodyPr>
            <a:normAutofit fontScale="62500" lnSpcReduction="20000"/>
          </a:bodyPr>
          <a:lstStyle/>
          <a:p>
            <a:r>
              <a:rPr lang="ru-RU" b="1" u="sng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Мачеха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 Так, скоро бал, ты должна сшить три прекрасных платья за 2 дня и вышить их.</a:t>
            </a:r>
          </a:p>
          <a:p>
            <a:r>
              <a:rPr lang="ru-RU" b="1" u="sng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Золушка.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Так быстро я не сумею!</a:t>
            </a:r>
          </a:p>
          <a:p>
            <a:r>
              <a:rPr lang="ru-RU" b="1" u="sng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Мачеха.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Сумеешь, я что, зря тебя кормлю.</a:t>
            </a:r>
          </a:p>
          <a:p>
            <a:r>
              <a:rPr lang="ru-RU" b="1" u="sng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Золушка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 А как же школа, кружок вышивания, кружок шитья. Если я буду шить, то должна буду все дни сидеть дома, не вставая, и никуда не ходить и даже не спать.</a:t>
            </a:r>
          </a:p>
          <a:p>
            <a:r>
              <a:rPr lang="ru-RU" b="1" u="sng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Мачеха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 А ты и будешь сидеть не вставая, и никуда не пойдешь.</a:t>
            </a:r>
          </a:p>
          <a:p>
            <a:r>
              <a:rPr lang="ru-RU" b="1" u="sng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Золушка.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Но я хочу в школу, я не хочу отставать от ребят, я потом ничего не пойму.</a:t>
            </a:r>
          </a:p>
          <a:p>
            <a:r>
              <a:rPr lang="ru-RU" b="1" u="sng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Мачеха.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Да хоть вообще не ходил бы, больше пользы для дома было бы.</a:t>
            </a:r>
          </a:p>
          <a:p>
            <a:endParaRPr lang="ru-RU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«Если нарушают твои права»</a:t>
            </a:r>
            <a:b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ru-RU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Статья 32-я гласит: «Государство признает право ребенка на защиту от выполнения работы, которая является опасной для здоровья или препятствует в получении им образования».</a:t>
            </a:r>
          </a:p>
          <a:p>
            <a:endParaRPr lang="ru-RU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«Если нарушают твои права»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Содержимое 4" descr="post-344_0.tmp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42844" y="1785926"/>
            <a:ext cx="3292110" cy="493200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71868" y="1571612"/>
            <a:ext cx="5286412" cy="4929222"/>
          </a:xfrm>
        </p:spPr>
        <p:txBody>
          <a:bodyPr>
            <a:normAutofit fontScale="85000" lnSpcReduction="2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b="1" u="sng" dirty="0">
                <a:ln/>
                <a:solidFill>
                  <a:schemeClr val="accent3"/>
                </a:solidFill>
              </a:rPr>
              <a:t>Жаба.</a:t>
            </a:r>
            <a:r>
              <a:rPr lang="ru-RU" b="1" dirty="0">
                <a:ln/>
                <a:solidFill>
                  <a:schemeClr val="accent3"/>
                </a:solidFill>
              </a:rPr>
              <a:t> Ага, вот и ты, красавица, пошли со мной.</a:t>
            </a:r>
          </a:p>
          <a:p>
            <a:r>
              <a:rPr lang="ru-RU" b="1" u="sng" dirty="0" err="1">
                <a:ln/>
                <a:solidFill>
                  <a:schemeClr val="accent3"/>
                </a:solidFill>
              </a:rPr>
              <a:t>Дюймовочка</a:t>
            </a:r>
            <a:r>
              <a:rPr lang="ru-RU" b="1" u="sng" dirty="0">
                <a:ln/>
                <a:solidFill>
                  <a:schemeClr val="accent3"/>
                </a:solidFill>
              </a:rPr>
              <a:t>.</a:t>
            </a:r>
            <a:r>
              <a:rPr lang="ru-RU" b="1" dirty="0">
                <a:ln/>
                <a:solidFill>
                  <a:schemeClr val="accent3"/>
                </a:solidFill>
              </a:rPr>
              <a:t> Зачем?</a:t>
            </a:r>
          </a:p>
          <a:p>
            <a:r>
              <a:rPr lang="ru-RU" b="1" u="sng" dirty="0">
                <a:ln/>
                <a:solidFill>
                  <a:schemeClr val="accent3"/>
                </a:solidFill>
              </a:rPr>
              <a:t>Жаба.</a:t>
            </a:r>
            <a:r>
              <a:rPr lang="ru-RU" b="1" dirty="0">
                <a:ln/>
                <a:solidFill>
                  <a:schemeClr val="accent3"/>
                </a:solidFill>
              </a:rPr>
              <a:t> Будешь женой моего сына!</a:t>
            </a:r>
          </a:p>
          <a:p>
            <a:r>
              <a:rPr lang="ru-RU" b="1" u="sng" dirty="0" err="1">
                <a:ln/>
                <a:solidFill>
                  <a:schemeClr val="accent3"/>
                </a:solidFill>
              </a:rPr>
              <a:t>Дюймовочка</a:t>
            </a:r>
            <a:r>
              <a:rPr lang="ru-RU" b="1" u="sng" dirty="0">
                <a:ln/>
                <a:solidFill>
                  <a:schemeClr val="accent3"/>
                </a:solidFill>
              </a:rPr>
              <a:t>.</a:t>
            </a:r>
            <a:r>
              <a:rPr lang="ru-RU" b="1" dirty="0">
                <a:ln/>
                <a:solidFill>
                  <a:schemeClr val="accent3"/>
                </a:solidFill>
              </a:rPr>
              <a:t> Но я не хочу!</a:t>
            </a:r>
          </a:p>
          <a:p>
            <a:r>
              <a:rPr lang="ru-RU" b="1" u="sng" dirty="0">
                <a:ln/>
                <a:solidFill>
                  <a:schemeClr val="accent3"/>
                </a:solidFill>
              </a:rPr>
              <a:t>Жаба.</a:t>
            </a:r>
            <a:r>
              <a:rPr lang="ru-RU" b="1" dirty="0">
                <a:ln/>
                <a:solidFill>
                  <a:schemeClr val="accent3"/>
                </a:solidFill>
              </a:rPr>
              <a:t> Хочешь, хочешь! Ты счастлива будешь!</a:t>
            </a:r>
          </a:p>
          <a:p>
            <a:r>
              <a:rPr lang="ru-RU" b="1" u="sng" dirty="0" err="1">
                <a:ln/>
                <a:solidFill>
                  <a:schemeClr val="accent3"/>
                </a:solidFill>
              </a:rPr>
              <a:t>Дюймовочка</a:t>
            </a:r>
            <a:r>
              <a:rPr lang="ru-RU" b="1" u="sng" dirty="0">
                <a:ln/>
                <a:solidFill>
                  <a:schemeClr val="accent3"/>
                </a:solidFill>
              </a:rPr>
              <a:t>.</a:t>
            </a:r>
            <a:r>
              <a:rPr lang="ru-RU" b="1" dirty="0">
                <a:ln/>
                <a:solidFill>
                  <a:schemeClr val="accent3"/>
                </a:solidFill>
              </a:rPr>
              <a:t> Да нет, я не хочу замуж!</a:t>
            </a:r>
          </a:p>
          <a:p>
            <a:r>
              <a:rPr lang="ru-RU" b="1" u="sng" dirty="0">
                <a:ln/>
                <a:solidFill>
                  <a:schemeClr val="accent3"/>
                </a:solidFill>
              </a:rPr>
              <a:t>Жаба.</a:t>
            </a:r>
            <a:r>
              <a:rPr lang="ru-RU" b="1" dirty="0">
                <a:ln/>
                <a:solidFill>
                  <a:schemeClr val="accent3"/>
                </a:solidFill>
              </a:rPr>
              <a:t> Пошли, говорю.</a:t>
            </a:r>
          </a:p>
          <a:p>
            <a:r>
              <a:rPr lang="ru-RU" b="1" u="sng" dirty="0" err="1">
                <a:ln/>
                <a:solidFill>
                  <a:schemeClr val="accent3"/>
                </a:solidFill>
              </a:rPr>
              <a:t>Дюймовочка</a:t>
            </a:r>
            <a:r>
              <a:rPr lang="ru-RU" b="1" u="sng" dirty="0">
                <a:ln/>
                <a:solidFill>
                  <a:schemeClr val="accent3"/>
                </a:solidFill>
              </a:rPr>
              <a:t>. </a:t>
            </a:r>
            <a:r>
              <a:rPr lang="ru-RU" b="1" dirty="0">
                <a:ln/>
                <a:solidFill>
                  <a:schemeClr val="accent3"/>
                </a:solidFill>
              </a:rPr>
              <a:t>Нет!</a:t>
            </a:r>
          </a:p>
          <a:p>
            <a:r>
              <a:rPr lang="ru-RU" b="1" u="sng" dirty="0">
                <a:ln/>
                <a:solidFill>
                  <a:schemeClr val="accent3"/>
                </a:solidFill>
              </a:rPr>
              <a:t>Жаба.</a:t>
            </a:r>
            <a:r>
              <a:rPr lang="ru-RU" b="1" dirty="0">
                <a:ln/>
                <a:solidFill>
                  <a:schemeClr val="accent3"/>
                </a:solidFill>
              </a:rPr>
              <a:t> Ну, тогда я тебя украду!</a:t>
            </a:r>
          </a:p>
          <a:p>
            <a:endParaRPr lang="ru-RU" b="1" dirty="0">
              <a:ln/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«Если нарушают твои права»</a:t>
            </a:r>
            <a:b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</a:b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b="1" dirty="0">
                <a:ln/>
                <a:solidFill>
                  <a:schemeClr val="accent3"/>
                </a:solidFill>
              </a:rPr>
              <a:t>Статья 36-я гласит: «Государство принимает все необходимые меры для предотвращения похищения детей, торговли в любой форме»</a:t>
            </a:r>
          </a:p>
          <a:p>
            <a:endParaRPr lang="ru-RU" b="1" dirty="0">
              <a:ln/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ru-RU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«Если нарушают твои права»</a:t>
            </a:r>
            <a:br>
              <a:rPr lang="ru-RU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</a:br>
            <a:endParaRPr lang="ru-RU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5" name="Содержимое 4" descr="baza_Kar_0.tmp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42844" y="2000240"/>
            <a:ext cx="4500594" cy="45720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2000240"/>
            <a:ext cx="4429156" cy="4572032"/>
          </a:xfrm>
        </p:spPr>
        <p:txBody>
          <a:bodyPr>
            <a:normAutofit fontScale="62500" lnSpcReduction="20000"/>
          </a:bodyPr>
          <a:lstStyle/>
          <a:p>
            <a:r>
              <a:rPr lang="ru-RU" b="1" u="sng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Карлсон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ест плюшки. Как вкусно, как вкусно!</a:t>
            </a:r>
          </a:p>
          <a:p>
            <a:r>
              <a:rPr lang="ru-RU" b="1" u="sng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Малыш.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Тебе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еще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принести?</a:t>
            </a:r>
          </a:p>
          <a:p>
            <a:r>
              <a:rPr lang="ru-RU" b="1" u="sng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Карлсон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 Конечно, ты же знаешь, я обожаю конфеты и пирожные.</a:t>
            </a:r>
          </a:p>
          <a:p>
            <a:r>
              <a:rPr lang="ru-RU" b="1" u="sng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Малыш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 Да ешь, у нас еще есть.</a:t>
            </a:r>
          </a:p>
          <a:p>
            <a:r>
              <a:rPr lang="ru-RU" b="1" u="sng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Карлсон</a:t>
            </a:r>
            <a:r>
              <a:rPr lang="ru-RU" b="1" u="sng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Как хорошо есть все, что хочешь. А играть во все можно?</a:t>
            </a:r>
          </a:p>
          <a:p>
            <a:r>
              <a:rPr lang="ru-RU" b="1" u="sng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Малыш.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Ну, конечно!</a:t>
            </a:r>
          </a:p>
          <a:p>
            <a:r>
              <a:rPr lang="ru-RU" b="1" u="sng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Карлсон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 Ура! Свобода! Простор!</a:t>
            </a:r>
          </a:p>
          <a:p>
            <a:r>
              <a:rPr lang="ru-RU" b="1" u="sng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Няня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 Что это? что это, я спрашиваю? Кто это? что это? я вот сейчас задам порки за мои плюшки!</a:t>
            </a:r>
          </a:p>
          <a:p>
            <a:endParaRPr lang="ru-RU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r>
              <a:rPr lang="ru-RU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</a:rPr>
              <a:t>«Если нарушают твои права»</a:t>
            </a:r>
            <a:br>
              <a:rPr lang="ru-RU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</a:rPr>
            </a:br>
            <a:endParaRPr lang="ru-RU" b="1" dirty="0">
              <a:ln/>
              <a:solidFill>
                <a:schemeClr val="accent5">
                  <a:tint val="50000"/>
                  <a:satMod val="18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214554"/>
            <a:ext cx="7924800" cy="3810000"/>
          </a:xfrm>
        </p:spPr>
        <p:txBody>
          <a:bodyPr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r>
              <a:rPr lang="ru-RU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</a:rPr>
              <a:t>Статья </a:t>
            </a:r>
            <a:r>
              <a:rPr lang="ru-RU" b="1" dirty="0">
                <a:ln/>
                <a:solidFill>
                  <a:schemeClr val="accent5">
                    <a:tint val="50000"/>
                    <a:satMod val="180000"/>
                  </a:schemeClr>
                </a:solidFill>
              </a:rPr>
              <a:t>40-я гласит: «Государство признает право каждого ребенка, который нарушил закон, на такое обращение, которое способствует развитию у ребенка чувства собственного достоинства, укрепляет в нем  уважение к правам человека»</a:t>
            </a:r>
          </a:p>
          <a:p>
            <a:endParaRPr lang="ru-RU" b="1" dirty="0">
              <a:ln/>
              <a:solidFill>
                <a:schemeClr val="accent5">
                  <a:tint val="50000"/>
                  <a:satMod val="1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r>
              <a:rPr lang="ru-RU" b="1" i="1" dirty="0">
                <a:ln/>
                <a:solidFill>
                  <a:schemeClr val="accent5">
                    <a:tint val="50000"/>
                    <a:satMod val="180000"/>
                  </a:schemeClr>
                </a:solidFill>
              </a:rPr>
              <a:t>«Родился – ты уже человек!»</a:t>
            </a:r>
            <a:r>
              <a:rPr lang="ru-RU" b="1" dirty="0">
                <a:ln/>
                <a:solidFill>
                  <a:schemeClr val="accent5">
                    <a:tint val="50000"/>
                    <a:satMod val="180000"/>
                  </a:schemeClr>
                </a:solidFill>
              </a:rPr>
              <a:t/>
            </a:r>
            <a:br>
              <a:rPr lang="ru-RU" b="1" dirty="0">
                <a:ln/>
                <a:solidFill>
                  <a:schemeClr val="accent5">
                    <a:tint val="50000"/>
                    <a:satMod val="180000"/>
                  </a:schemeClr>
                </a:solidFill>
              </a:rPr>
            </a:br>
            <a:endParaRPr lang="ru-RU" b="1" dirty="0">
              <a:ln/>
              <a:solidFill>
                <a:schemeClr val="accent5">
                  <a:tint val="50000"/>
                  <a:satMod val="180000"/>
                </a:schemeClr>
              </a:solidFill>
            </a:endParaRPr>
          </a:p>
        </p:txBody>
      </p:sp>
      <p:pic>
        <p:nvPicPr>
          <p:cNvPr id="5" name="Содержимое 4" descr="e667bffe_0.tmp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42910" y="1643050"/>
            <a:ext cx="3219450" cy="428625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571612"/>
            <a:ext cx="4286280" cy="4929222"/>
          </a:xfrm>
        </p:spPr>
        <p:txBody>
          <a:bodyPr>
            <a:noAutofit/>
          </a:bodyPr>
          <a:lstStyle/>
          <a:p>
            <a:r>
              <a:rPr lang="ru-RU" sz="1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Ткачиха, повариха, сватья баба </a:t>
            </a:r>
            <a:r>
              <a:rPr lang="ru-RU" sz="16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Бабариха</a:t>
            </a:r>
            <a:r>
              <a:rPr lang="ru-RU" sz="1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пишут письмо царю:</a:t>
            </a:r>
          </a:p>
          <a:p>
            <a:r>
              <a:rPr lang="ru-RU" sz="1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«Родила царица в ночь</a:t>
            </a:r>
          </a:p>
          <a:p>
            <a:r>
              <a:rPr lang="ru-RU" sz="1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Не то сына, не то дочь;</a:t>
            </a:r>
          </a:p>
          <a:p>
            <a:r>
              <a:rPr lang="ru-RU" sz="1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Не мышонка, ни лягушку,</a:t>
            </a:r>
          </a:p>
          <a:p>
            <a:r>
              <a:rPr lang="ru-RU" sz="1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А </a:t>
            </a:r>
            <a:r>
              <a:rPr lang="ru-RU" sz="16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неведому</a:t>
            </a:r>
            <a:r>
              <a:rPr lang="ru-RU" sz="1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зверюшку».</a:t>
            </a:r>
          </a:p>
          <a:p>
            <a:r>
              <a:rPr lang="ru-RU" sz="1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Царь читает. Ой, что же это?  дает гонцу ответ: «Ждать царева возвращенья для законного решенья»</a:t>
            </a:r>
          </a:p>
          <a:p>
            <a:r>
              <a:rPr lang="ru-RU" sz="1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Повариха и ткачиха, подменив грамоту, решили извести царицу и сына-наследника.</a:t>
            </a:r>
          </a:p>
          <a:p>
            <a:r>
              <a:rPr lang="ru-RU" sz="1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«Царь велит своим боярам,</a:t>
            </a:r>
          </a:p>
          <a:p>
            <a:r>
              <a:rPr lang="ru-RU" sz="1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Времени,  не тратя даром,</a:t>
            </a:r>
          </a:p>
          <a:p>
            <a:r>
              <a:rPr lang="ru-RU" sz="1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И царицу и приплод</a:t>
            </a:r>
          </a:p>
          <a:p>
            <a:r>
              <a:rPr lang="ru-RU" sz="1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Тайно бросить в бездну вод»</a:t>
            </a:r>
          </a:p>
          <a:p>
            <a:endParaRPr lang="ru-RU" sz="1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0100" y="5857892"/>
            <a:ext cx="2616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«Сказка о царе </a:t>
            </a:r>
            <a:r>
              <a:rPr lang="ru-RU" dirty="0" err="1" smtClean="0"/>
              <a:t>Салтане</a:t>
            </a:r>
            <a:r>
              <a:rPr lang="ru-RU" dirty="0" smtClean="0"/>
              <a:t>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2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2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2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«Родился – ты уже человек!»</a:t>
            </a:r>
            <a:r>
              <a:rPr lang="ru-RU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/>
            </a:r>
            <a:br>
              <a:rPr lang="ru-RU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</a:br>
            <a:endParaRPr lang="ru-RU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1714488"/>
            <a:ext cx="7924800" cy="4305312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Статья 1 гласит: «Все люди рождены свободными и равными в своих правах». Это значит, что государство уважает и обеспечивает все права за каждым ребенком, независимо от расы, цвета кожи, пола, языка, религии, национальности.</a:t>
            </a:r>
          </a:p>
          <a:p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Статья 7-я гласит: «Ребенок регистрируется сразу же после рождения и имеет право на имя и приобретение гражданства»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8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«Твои права»</a:t>
            </a:r>
          </a:p>
        </p:txBody>
      </p:sp>
      <p:pic>
        <p:nvPicPr>
          <p:cNvPr id="5" name="Содержимое 4" descr="66844_0.tmp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4283" y="2000240"/>
            <a:ext cx="4143404" cy="4605751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2209800"/>
            <a:ext cx="4500594" cy="4362472"/>
          </a:xfrm>
        </p:spPr>
        <p:txBody>
          <a:bodyPr>
            <a:normAutofit/>
          </a:bodyPr>
          <a:lstStyle/>
          <a:p>
            <a:r>
              <a:rPr lang="ru-RU" sz="2400" b="1" u="sng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Волк.</a:t>
            </a:r>
            <a:r>
              <a:rPr lang="ru-RU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Красная шапочка, я тебя съем! Иди сюда поближе!</a:t>
            </a:r>
          </a:p>
          <a:p>
            <a:r>
              <a:rPr lang="ru-RU" sz="2400" b="1" u="sng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Красная шапочка.  </a:t>
            </a:r>
            <a:r>
              <a:rPr lang="ru-RU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Ой, ой, Волк, помогите, спасите, не ешь меня, пожалуйста, Серый Волк</a:t>
            </a:r>
          </a:p>
          <a:p>
            <a:r>
              <a:rPr lang="ru-RU" sz="2400" b="1" u="sng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Волк. </a:t>
            </a:r>
            <a:r>
              <a:rPr lang="ru-RU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Ха, еще чего, пожалуйста, это слово не для меня, конечно съем!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868363"/>
            <a:ext cx="8172480" cy="1311275"/>
          </a:xfrm>
        </p:spPr>
        <p:txBody>
          <a:bodyPr/>
          <a:lstStyle/>
          <a:p>
            <a:r>
              <a:rPr lang="ru-RU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«Твои права»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2844" y="2209800"/>
            <a:ext cx="4276756" cy="3810000"/>
          </a:xfrm>
        </p:spPr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ru-RU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Статья 6-я гласит: «Государство признает, что каждый ребенок имеет неотъемлемое право на жизнь, личную неприкосновенность, право на защиту своих </a:t>
            </a:r>
            <a:r>
              <a:rPr lang="ru-RU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прав»</a:t>
            </a:r>
            <a:endParaRPr lang="ru-RU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Крсная ш_0.t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562" y="1071546"/>
            <a:ext cx="4158095" cy="496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«Твои права»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pic>
        <p:nvPicPr>
          <p:cNvPr id="5" name="Содержимое 4" descr="42054106_0.tmp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4282" y="1785926"/>
            <a:ext cx="4369654" cy="47149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928802"/>
            <a:ext cx="4429156" cy="4643470"/>
          </a:xfrm>
        </p:spPr>
        <p:txBody>
          <a:bodyPr>
            <a:normAutofit fontScale="85000" lnSpcReduction="20000"/>
          </a:bodyPr>
          <a:lstStyle/>
          <a:p>
            <a:r>
              <a:rPr lang="ru-RU" b="1" u="sng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Утка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 Ох, какой ты безобразный, неуклюжий, уходи отсюда!</a:t>
            </a:r>
          </a:p>
          <a:p>
            <a:r>
              <a:rPr lang="ru-RU" b="1" u="sng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Гадкий утенок.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Ну что я поделаю, коль я такой.</a:t>
            </a:r>
          </a:p>
          <a:p>
            <a:r>
              <a:rPr lang="ru-RU" b="1" u="sng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Утка.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Вот станешь красивым или таким, как все, тогда и приходи.</a:t>
            </a:r>
          </a:p>
          <a:p>
            <a:r>
              <a:rPr lang="ru-RU" b="1" u="sng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Гадкий утенок.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А если не стану, если таким останусь?</a:t>
            </a:r>
          </a:p>
          <a:p>
            <a:r>
              <a:rPr lang="ru-RU" b="1" u="sng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Утка.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Тогда ты нам здесь не нужен.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3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«Твои права»</a:t>
            </a:r>
            <a:endParaRPr lang="ru-RU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Статья 23-я гласит: «Государство признает, что неполноценный ребенок должен вести достойную жизнь в условиях, которые способствую его уверенности в себе»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«Твои права»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Содержимое 4" descr="буратино_0.tmp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0" y="2357406"/>
            <a:ext cx="4038599" cy="4500594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86248" y="1857364"/>
            <a:ext cx="4643470" cy="4500594"/>
          </a:xfrm>
        </p:spPr>
        <p:txBody>
          <a:bodyPr>
            <a:normAutofit fontScale="92500" lnSpcReduction="1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2000" b="1" dirty="0">
                <a:ln/>
                <a:solidFill>
                  <a:schemeClr val="accent3"/>
                </a:solidFill>
              </a:rPr>
              <a:t>Буратино идет в школу с «Азбукой»</a:t>
            </a:r>
          </a:p>
          <a:p>
            <a:r>
              <a:rPr lang="ru-RU" sz="2000" b="1" u="sng" dirty="0">
                <a:ln/>
                <a:solidFill>
                  <a:schemeClr val="accent3"/>
                </a:solidFill>
              </a:rPr>
              <a:t>Лиса. </a:t>
            </a:r>
            <a:r>
              <a:rPr lang="ru-RU" sz="2000" b="1" dirty="0">
                <a:ln/>
                <a:solidFill>
                  <a:schemeClr val="accent3"/>
                </a:solidFill>
              </a:rPr>
              <a:t>Буратино, ты куда идешь?</a:t>
            </a:r>
          </a:p>
          <a:p>
            <a:r>
              <a:rPr lang="ru-RU" sz="2000" b="1" u="sng" dirty="0">
                <a:ln/>
                <a:solidFill>
                  <a:schemeClr val="accent3"/>
                </a:solidFill>
              </a:rPr>
              <a:t>Кот. </a:t>
            </a:r>
            <a:r>
              <a:rPr lang="ru-RU" sz="2000" b="1" dirty="0">
                <a:ln/>
                <a:solidFill>
                  <a:schemeClr val="accent3"/>
                </a:solidFill>
              </a:rPr>
              <a:t>Да еще с «Азбукой»! Ха-ха!</a:t>
            </a:r>
          </a:p>
          <a:p>
            <a:r>
              <a:rPr lang="ru-RU" sz="2000" b="1" u="sng" dirty="0">
                <a:ln/>
                <a:solidFill>
                  <a:schemeClr val="accent3"/>
                </a:solidFill>
              </a:rPr>
              <a:t>Лиса. </a:t>
            </a:r>
            <a:r>
              <a:rPr lang="ru-RU" sz="2000" b="1" dirty="0">
                <a:ln/>
                <a:solidFill>
                  <a:schemeClr val="accent3"/>
                </a:solidFill>
              </a:rPr>
              <a:t>Вот именно!</a:t>
            </a:r>
          </a:p>
          <a:p>
            <a:r>
              <a:rPr lang="ru-RU" sz="2000" b="1" u="sng" dirty="0">
                <a:ln/>
                <a:solidFill>
                  <a:schemeClr val="accent3"/>
                </a:solidFill>
              </a:rPr>
              <a:t>Буратино</a:t>
            </a:r>
            <a:r>
              <a:rPr lang="ru-RU" sz="2000" b="1" dirty="0">
                <a:ln/>
                <a:solidFill>
                  <a:schemeClr val="accent3"/>
                </a:solidFill>
              </a:rPr>
              <a:t>. Учиться!</a:t>
            </a:r>
          </a:p>
          <a:p>
            <a:r>
              <a:rPr lang="ru-RU" sz="2000" b="1" u="sng" dirty="0">
                <a:ln/>
                <a:solidFill>
                  <a:schemeClr val="accent3"/>
                </a:solidFill>
              </a:rPr>
              <a:t>Лиса. </a:t>
            </a:r>
            <a:r>
              <a:rPr lang="ru-RU" sz="2000" b="1" dirty="0">
                <a:ln/>
                <a:solidFill>
                  <a:schemeClr val="accent3"/>
                </a:solidFill>
              </a:rPr>
              <a:t>Да разве деревянных берут?</a:t>
            </a:r>
          </a:p>
          <a:p>
            <a:r>
              <a:rPr lang="ru-RU" sz="2000" b="1" u="sng" dirty="0">
                <a:ln/>
                <a:solidFill>
                  <a:schemeClr val="accent3"/>
                </a:solidFill>
              </a:rPr>
              <a:t>Кот.</a:t>
            </a:r>
            <a:r>
              <a:rPr lang="ru-RU" sz="2000" b="1" dirty="0">
                <a:ln/>
                <a:solidFill>
                  <a:schemeClr val="accent3"/>
                </a:solidFill>
              </a:rPr>
              <a:t> Да, да, деревянных!</a:t>
            </a:r>
          </a:p>
          <a:p>
            <a:r>
              <a:rPr lang="ru-RU" sz="2000" b="1" u="sng" dirty="0">
                <a:ln/>
                <a:solidFill>
                  <a:schemeClr val="accent3"/>
                </a:solidFill>
              </a:rPr>
              <a:t>Буратино.</a:t>
            </a:r>
            <a:r>
              <a:rPr lang="ru-RU" sz="2000" b="1" dirty="0">
                <a:ln/>
                <a:solidFill>
                  <a:schemeClr val="accent3"/>
                </a:solidFill>
              </a:rPr>
              <a:t> Папа Карло сказал, что возьмут!</a:t>
            </a:r>
          </a:p>
          <a:p>
            <a:r>
              <a:rPr lang="ru-RU" sz="2000" b="1" u="sng" dirty="0">
                <a:ln/>
                <a:solidFill>
                  <a:schemeClr val="accent3"/>
                </a:solidFill>
              </a:rPr>
              <a:t>Лиса.</a:t>
            </a:r>
            <a:r>
              <a:rPr lang="ru-RU" sz="2000" b="1" dirty="0">
                <a:ln/>
                <a:solidFill>
                  <a:schemeClr val="accent3"/>
                </a:solidFill>
              </a:rPr>
              <a:t> Ха! Я б на твоем месте даже не ходила бы  в школу, все равно не возьмут!</a:t>
            </a:r>
          </a:p>
          <a:p>
            <a:endParaRPr lang="ru-RU" sz="2000" b="1" dirty="0">
              <a:ln/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3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3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3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3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3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3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3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«Твои права»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Статья 28-я гласит: «Государство признает право ребенка на образование на основе равных возможностей»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мальчик и мыльные пузыри">
  <a:themeElements>
    <a:clrScheme name="Тема Office 12">
      <a:dk1>
        <a:srgbClr val="CC9900"/>
      </a:dk1>
      <a:lt1>
        <a:srgbClr val="FFF9CF"/>
      </a:lt1>
      <a:dk2>
        <a:srgbClr val="996600"/>
      </a:dk2>
      <a:lt2>
        <a:srgbClr val="808080"/>
      </a:lt2>
      <a:accent1>
        <a:srgbClr val="E9E3B7"/>
      </a:accent1>
      <a:accent2>
        <a:srgbClr val="333399"/>
      </a:accent2>
      <a:accent3>
        <a:srgbClr val="FFFBE4"/>
      </a:accent3>
      <a:accent4>
        <a:srgbClr val="AE8200"/>
      </a:accent4>
      <a:accent5>
        <a:srgbClr val="F2EFD8"/>
      </a:accent5>
      <a:accent6>
        <a:srgbClr val="2D2D8A"/>
      </a:accent6>
      <a:hlink>
        <a:srgbClr val="009999"/>
      </a:hlink>
      <a:folHlink>
        <a:srgbClr val="669900"/>
      </a:folHlink>
    </a:clrScheme>
    <a:fontScheme name="Тема Offic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B08200"/>
        </a:dk1>
        <a:lt1>
          <a:srgbClr val="FFF5C9"/>
        </a:lt1>
        <a:dk2>
          <a:srgbClr val="000000"/>
        </a:dk2>
        <a:lt2>
          <a:srgbClr val="969696"/>
        </a:lt2>
        <a:accent1>
          <a:srgbClr val="FDED9B"/>
        </a:accent1>
        <a:accent2>
          <a:srgbClr val="FF9966"/>
        </a:accent2>
        <a:accent3>
          <a:srgbClr val="FFF9E1"/>
        </a:accent3>
        <a:accent4>
          <a:srgbClr val="966E00"/>
        </a:accent4>
        <a:accent5>
          <a:srgbClr val="FEF4CB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F8F8F8"/>
        </a:dk1>
        <a:lt1>
          <a:srgbClr val="FFFFFF"/>
        </a:lt1>
        <a:dk2>
          <a:srgbClr val="000000"/>
        </a:dk2>
        <a:lt2>
          <a:srgbClr val="333333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D4D4D4"/>
        </a:accent4>
        <a:accent5>
          <a:srgbClr val="DCDCDC"/>
        </a:accent5>
        <a:accent6>
          <a:srgbClr val="737373"/>
        </a:accent6>
        <a:hlink>
          <a:srgbClr val="4D4D4D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2D2015"/>
        </a:dk1>
        <a:lt1>
          <a:srgbClr val="FFFFFF"/>
        </a:lt1>
        <a:dk2>
          <a:srgbClr val="808000"/>
        </a:dk2>
        <a:lt2>
          <a:srgbClr val="DFC08D"/>
        </a:lt2>
        <a:accent1>
          <a:srgbClr val="8F8F6D"/>
        </a:accent1>
        <a:accent2>
          <a:srgbClr val="8F5F2F"/>
        </a:accent2>
        <a:accent3>
          <a:srgbClr val="C0C0AA"/>
        </a:accent3>
        <a:accent4>
          <a:srgbClr val="DADADA"/>
        </a:accent4>
        <a:accent5>
          <a:srgbClr val="C6C6BA"/>
        </a:accent5>
        <a:accent6>
          <a:srgbClr val="81552A"/>
        </a:accent6>
        <a:hlink>
          <a:srgbClr val="CCB400"/>
        </a:hlink>
        <a:folHlink>
          <a:srgbClr val="4C5A5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777777"/>
        </a:dk1>
        <a:lt1>
          <a:srgbClr val="FFEFB5"/>
        </a:lt1>
        <a:dk2>
          <a:srgbClr val="818573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C1C2BC"/>
        </a:accent3>
        <a:accent4>
          <a:srgbClr val="DACC9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F8A1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3E3E5C"/>
        </a:dk1>
        <a:lt1>
          <a:srgbClr val="FFFFFF"/>
        </a:lt1>
        <a:dk2>
          <a:srgbClr val="8080AA"/>
        </a:dk2>
        <a:lt2>
          <a:srgbClr val="FFFFFF"/>
        </a:lt2>
        <a:accent1>
          <a:srgbClr val="8982A4"/>
        </a:accent1>
        <a:accent2>
          <a:srgbClr val="9C62CC"/>
        </a:accent2>
        <a:accent3>
          <a:srgbClr val="C0C0D2"/>
        </a:accent3>
        <a:accent4>
          <a:srgbClr val="DADADA"/>
        </a:accent4>
        <a:accent5>
          <a:srgbClr val="C4C1CF"/>
        </a:accent5>
        <a:accent6>
          <a:srgbClr val="8D58B9"/>
        </a:accent6>
        <a:hlink>
          <a:srgbClr val="FDE065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989400"/>
        </a:dk1>
        <a:lt1>
          <a:srgbClr val="FF9900"/>
        </a:lt1>
        <a:dk2>
          <a:srgbClr val="DFD293"/>
        </a:dk2>
        <a:lt2>
          <a:srgbClr val="5C1F00"/>
        </a:lt2>
        <a:accent1>
          <a:srgbClr val="FFCC00"/>
        </a:accent1>
        <a:accent2>
          <a:srgbClr val="BE7960"/>
        </a:accent2>
        <a:accent3>
          <a:srgbClr val="FFCAAA"/>
        </a:accent3>
        <a:accent4>
          <a:srgbClr val="817E00"/>
        </a:accent4>
        <a:accent5>
          <a:srgbClr val="FFE2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5A58"/>
        </a:dk1>
        <a:lt1>
          <a:srgbClr val="FFFFCC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AE"/>
        </a:accent4>
        <a:accent5>
          <a:srgbClr val="AAB8B7"/>
        </a:accent5>
        <a:accent6>
          <a:srgbClr val="6264B4"/>
        </a:accent6>
        <a:hlink>
          <a:srgbClr val="CCCC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DFFCD"/>
        </a:lt1>
        <a:dk2>
          <a:srgbClr val="0066CC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B8E2"/>
        </a:accent3>
        <a:accent4>
          <a:srgbClr val="D8DAAF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E2A700"/>
        </a:lt1>
        <a:dk2>
          <a:srgbClr val="808000"/>
        </a:dk2>
        <a:lt2>
          <a:srgbClr val="E3EBF1"/>
        </a:lt2>
        <a:accent1>
          <a:srgbClr val="767300"/>
        </a:accent1>
        <a:accent2>
          <a:srgbClr val="468A4B"/>
        </a:accent2>
        <a:accent3>
          <a:srgbClr val="C0C0AA"/>
        </a:accent3>
        <a:accent4>
          <a:srgbClr val="C18E00"/>
        </a:accent4>
        <a:accent5>
          <a:srgbClr val="BDBCAA"/>
        </a:accent5>
        <a:accent6>
          <a:srgbClr val="3F7D43"/>
        </a:accent6>
        <a:hlink>
          <a:srgbClr val="CC9900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669900"/>
        </a:dk1>
        <a:lt1>
          <a:srgbClr val="FFFFAD"/>
        </a:lt1>
        <a:dk2>
          <a:srgbClr val="666699"/>
        </a:dk2>
        <a:lt2>
          <a:srgbClr val="808080"/>
        </a:lt2>
        <a:accent1>
          <a:srgbClr val="F9FECE"/>
        </a:accent1>
        <a:accent2>
          <a:srgbClr val="CCC200"/>
        </a:accent2>
        <a:accent3>
          <a:srgbClr val="FFFFD3"/>
        </a:accent3>
        <a:accent4>
          <a:srgbClr val="568200"/>
        </a:accent4>
        <a:accent5>
          <a:srgbClr val="FBFEE3"/>
        </a:accent5>
        <a:accent6>
          <a:srgbClr val="B9B000"/>
        </a:accent6>
        <a:hlink>
          <a:srgbClr val="0099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FEF3D8"/>
        </a:dk1>
        <a:lt1>
          <a:srgbClr val="FCF9E2"/>
        </a:lt1>
        <a:dk2>
          <a:srgbClr val="808000"/>
        </a:dk2>
        <a:lt2>
          <a:srgbClr val="969696"/>
        </a:lt2>
        <a:accent1>
          <a:srgbClr val="C7AD2D"/>
        </a:accent1>
        <a:accent2>
          <a:srgbClr val="8DC6FF"/>
        </a:accent2>
        <a:accent3>
          <a:srgbClr val="FDFBEE"/>
        </a:accent3>
        <a:accent4>
          <a:srgbClr val="D9D0B8"/>
        </a:accent4>
        <a:accent5>
          <a:srgbClr val="E0D3AD"/>
        </a:accent5>
        <a:accent6>
          <a:srgbClr val="7FB3E7"/>
        </a:accent6>
        <a:hlink>
          <a:srgbClr val="0066CC"/>
        </a:hlink>
        <a:folHlink>
          <a:srgbClr val="768D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CC9900"/>
        </a:dk1>
        <a:lt1>
          <a:srgbClr val="FFF9CF"/>
        </a:lt1>
        <a:dk2>
          <a:srgbClr val="996600"/>
        </a:dk2>
        <a:lt2>
          <a:srgbClr val="808080"/>
        </a:lt2>
        <a:accent1>
          <a:srgbClr val="E9E3B7"/>
        </a:accent1>
        <a:accent2>
          <a:srgbClr val="333399"/>
        </a:accent2>
        <a:accent3>
          <a:srgbClr val="FFFBE4"/>
        </a:accent3>
        <a:accent4>
          <a:srgbClr val="AE8200"/>
        </a:accent4>
        <a:accent5>
          <a:srgbClr val="F2EFD8"/>
        </a:accent5>
        <a:accent6>
          <a:srgbClr val="2D2D8A"/>
        </a:accent6>
        <a:hlink>
          <a:srgbClr val="009999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мальчик и мыльные пузыри</Template>
  <TotalTime>112</TotalTime>
  <Words>978</Words>
  <Application>Microsoft Office PowerPoint</Application>
  <PresentationFormat>Экран (4:3)</PresentationFormat>
  <Paragraphs>89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Arial Black</vt:lpstr>
      <vt:lpstr>Calibri</vt:lpstr>
      <vt:lpstr>мальчик и мыльные пузыри</vt:lpstr>
      <vt:lpstr>Мои права</vt:lpstr>
      <vt:lpstr>«Родился – ты уже человек!» </vt:lpstr>
      <vt:lpstr>«Родился – ты уже человек!» </vt:lpstr>
      <vt:lpstr>«Твои права»</vt:lpstr>
      <vt:lpstr>«Твои права»</vt:lpstr>
      <vt:lpstr>«Твои права»</vt:lpstr>
      <vt:lpstr>«Твои права»</vt:lpstr>
      <vt:lpstr>«Твои права»</vt:lpstr>
      <vt:lpstr>«Твои права»</vt:lpstr>
      <vt:lpstr>«Если нарушают твои права» </vt:lpstr>
      <vt:lpstr>«Если нарушают твои права» </vt:lpstr>
      <vt:lpstr>«Если нарушают твои права» </vt:lpstr>
      <vt:lpstr>«Если нарушают твои права» </vt:lpstr>
      <vt:lpstr>«Если нарушают твои права» </vt:lpstr>
      <vt:lpstr>«Если нарушают твои права» </vt:lpstr>
      <vt:lpstr>«Если нарушают твои права» </vt:lpstr>
      <vt:lpstr>«Если нарушают твои права» </vt:lpstr>
    </vt:vector>
  </TitlesOfParts>
  <Company>Дом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Мои права</dc:title>
  <dc:creator>Александра Евгеньевна</dc:creator>
  <cp:lastModifiedBy>User</cp:lastModifiedBy>
  <cp:revision>16</cp:revision>
  <dcterms:created xsi:type="dcterms:W3CDTF">2010-02-12T18:22:27Z</dcterms:created>
  <dcterms:modified xsi:type="dcterms:W3CDTF">2015-11-18T14:47:55Z</dcterms:modified>
</cp:coreProperties>
</file>