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Default Extension="vml" ContentType="application/vnd.openxmlformats-officedocument.vmlDrawing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8" r:id="rId3"/>
    <p:sldId id="259" r:id="rId4"/>
    <p:sldId id="260" r:id="rId5"/>
    <p:sldId id="261" r:id="rId6"/>
    <p:sldId id="262" r:id="rId7"/>
    <p:sldId id="272" r:id="rId8"/>
    <p:sldId id="269" r:id="rId9"/>
    <p:sldId id="270" r:id="rId10"/>
    <p:sldId id="271" r:id="rId11"/>
    <p:sldId id="268" r:id="rId12"/>
    <p:sldId id="266" r:id="rId13"/>
    <p:sldId id="273" r:id="rId14"/>
    <p:sldId id="274" r:id="rId15"/>
    <p:sldId id="275" r:id="rId16"/>
    <p:sldId id="276" r:id="rId17"/>
    <p:sldId id="277" r:id="rId18"/>
    <p:sldId id="278" r:id="rId19"/>
    <p:sldId id="257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660066"/>
    <a:srgbClr val="6600CC"/>
  </p:clrMru>
</p:presentationPr>
</file>

<file path=ppt/tableStyles.xml><?xml version="1.0" encoding="utf-8"?>
<a:tblStyleLst xmlns:a="http://schemas.openxmlformats.org/drawingml/2006/main" def="{5C22544A-7EE6-4342-B048-85BDC9FD1C3A}"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6F7D31-4FEC-44EE-8011-1E4B5DE5CC84}" type="doc">
      <dgm:prSet loTypeId="urn:microsoft.com/office/officeart/2005/8/layout/vList2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1F019D97-E912-4A9C-87EB-2A898F9069AE}">
      <dgm:prSet/>
      <dgm:spPr/>
      <dgm:t>
        <a:bodyPr/>
        <a:lstStyle/>
        <a:p>
          <a:pPr algn="just" rtl="0"/>
          <a:r>
            <a:rPr lang="ru-RU" dirty="0" smtClean="0">
              <a:latin typeface="Arial" pitchFamily="34" charset="0"/>
              <a:cs typeface="Arial" pitchFamily="34" charset="0"/>
            </a:rPr>
            <a:t>Разрабатывается и утверждается Организацией самостоятельно в соответствии с настоящим Стандартом</a:t>
          </a:r>
          <a:br>
            <a:rPr lang="ru-RU" dirty="0" smtClean="0">
              <a:latin typeface="Arial" pitchFamily="34" charset="0"/>
              <a:cs typeface="Arial" pitchFamily="34" charset="0"/>
            </a:rPr>
          </a:br>
          <a:r>
            <a:rPr lang="ru-RU" dirty="0" smtClean="0">
              <a:latin typeface="Arial" pitchFamily="34" charset="0"/>
              <a:cs typeface="Arial" pitchFamily="34" charset="0"/>
            </a:rPr>
            <a:t>и </a:t>
          </a:r>
          <a:r>
            <a:rPr lang="ru-RU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с учётом </a:t>
          </a:r>
          <a:r>
            <a:rPr lang="ru-RU" dirty="0" smtClean="0">
              <a:latin typeface="Arial" pitchFamily="34" charset="0"/>
              <a:cs typeface="Arial" pitchFamily="34" charset="0"/>
            </a:rPr>
            <a:t>Примерных программ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D2E325F4-AC8C-4C61-84AA-78829DB5B11D}" type="parTrans" cxnId="{7099B810-AF6A-48F1-91F6-4C20C55955C1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DEA9ADC4-EC65-419E-A92C-00FB4527DA04}" type="sibTrans" cxnId="{7099B810-AF6A-48F1-91F6-4C20C55955C1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DC6FDB31-06A6-46C3-9488-819C32A08F5C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Реализуется в течение всего времени пребывания детей в Организации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26BFF996-34EE-4A3F-A2A3-24166D9D21C0}" type="parTrans" cxnId="{346A1544-70BF-4E7F-A7D2-18224FC0EFB7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119C52B9-1B19-49C7-9866-B91CCFE83B6E}" type="sibTrans" cxnId="{346A1544-70BF-4E7F-A7D2-18224FC0EFB7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C29C2764-79F0-48F2-AE09-5BE83C7AB8F7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0"/>
          <a:r>
            <a:rPr lang="ru-RU" b="1" dirty="0" smtClean="0">
              <a:latin typeface="Arial" pitchFamily="34" charset="0"/>
              <a:cs typeface="Arial" pitchFamily="34" charset="0"/>
            </a:rPr>
            <a:t>*</a:t>
          </a:r>
          <a:r>
            <a:rPr lang="ru-RU" dirty="0" smtClean="0">
              <a:latin typeface="Arial" pitchFamily="34" charset="0"/>
              <a:cs typeface="Arial" pitchFamily="34" charset="0"/>
            </a:rPr>
            <a:t> Организация может разрабатывать и реализовывать </a:t>
          </a:r>
          <a:br>
            <a:rPr lang="ru-RU" dirty="0" smtClean="0">
              <a:latin typeface="Arial" pitchFamily="34" charset="0"/>
              <a:cs typeface="Arial" pitchFamily="34" charset="0"/>
            </a:rPr>
          </a:br>
          <a:r>
            <a:rPr lang="ru-RU" dirty="0" smtClean="0">
              <a:latin typeface="Arial" pitchFamily="34" charset="0"/>
              <a:cs typeface="Arial" pitchFamily="34" charset="0"/>
            </a:rPr>
            <a:t>  различные ООП с разной продолжительностью</a:t>
          </a:r>
          <a:br>
            <a:rPr lang="ru-RU" dirty="0" smtClean="0">
              <a:latin typeface="Arial" pitchFamily="34" charset="0"/>
              <a:cs typeface="Arial" pitchFamily="34" charset="0"/>
            </a:rPr>
          </a:br>
          <a:r>
            <a:rPr lang="ru-RU" dirty="0" smtClean="0">
              <a:latin typeface="Arial" pitchFamily="34" charset="0"/>
              <a:cs typeface="Arial" pitchFamily="34" charset="0"/>
            </a:rPr>
            <a:t>  пребывания детей в течение суток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74BC0D60-4904-4D1A-B197-F81EEB12DE6D}" type="parTrans" cxnId="{E3B514E9-0B90-4916-8A24-1E534C50E8CC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7DC0C911-0802-423F-AFA9-E5A9BA6AF92C}" type="sibTrans" cxnId="{E3B514E9-0B90-4916-8A24-1E534C50E8CC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4A52D9B5-2F72-468F-AF9C-9D6D57CDA8B2}" type="pres">
      <dgm:prSet presAssocID="{2B6F7D31-4FEC-44EE-8011-1E4B5DE5CC8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4DE9E22-24B3-4701-BD08-A176D4317B2C}" type="pres">
      <dgm:prSet presAssocID="{1F019D97-E912-4A9C-87EB-2A898F9069AE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5E82CC-C3E5-4565-B230-821BB9F8B307}" type="pres">
      <dgm:prSet presAssocID="{DEA9ADC4-EC65-419E-A92C-00FB4527DA04}" presName="spacer" presStyleCnt="0"/>
      <dgm:spPr/>
    </dgm:pt>
    <dgm:pt modelId="{6D99D8ED-06F1-4236-BBA0-C377186672CA}" type="pres">
      <dgm:prSet presAssocID="{DC6FDB31-06A6-46C3-9488-819C32A08F5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162AA2-7FE0-49B1-A4E2-4F49BB87F968}" type="pres">
      <dgm:prSet presAssocID="{119C52B9-1B19-49C7-9866-B91CCFE83B6E}" presName="spacer" presStyleCnt="0"/>
      <dgm:spPr/>
    </dgm:pt>
    <dgm:pt modelId="{90124486-78A2-4D19-882F-F9E6B4FA8832}" type="pres">
      <dgm:prSet presAssocID="{C29C2764-79F0-48F2-AE09-5BE83C7AB8F7}" presName="parentText" presStyleLbl="node1" presStyleIdx="2" presStyleCnt="3" custLinFactY="25761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99B810-AF6A-48F1-91F6-4C20C55955C1}" srcId="{2B6F7D31-4FEC-44EE-8011-1E4B5DE5CC84}" destId="{1F019D97-E912-4A9C-87EB-2A898F9069AE}" srcOrd="0" destOrd="0" parTransId="{D2E325F4-AC8C-4C61-84AA-78829DB5B11D}" sibTransId="{DEA9ADC4-EC65-419E-A92C-00FB4527DA04}"/>
    <dgm:cxn modelId="{E3B514E9-0B90-4916-8A24-1E534C50E8CC}" srcId="{2B6F7D31-4FEC-44EE-8011-1E4B5DE5CC84}" destId="{C29C2764-79F0-48F2-AE09-5BE83C7AB8F7}" srcOrd="2" destOrd="0" parTransId="{74BC0D60-4904-4D1A-B197-F81EEB12DE6D}" sibTransId="{7DC0C911-0802-423F-AFA9-E5A9BA6AF92C}"/>
    <dgm:cxn modelId="{346A1544-70BF-4E7F-A7D2-18224FC0EFB7}" srcId="{2B6F7D31-4FEC-44EE-8011-1E4B5DE5CC84}" destId="{DC6FDB31-06A6-46C3-9488-819C32A08F5C}" srcOrd="1" destOrd="0" parTransId="{26BFF996-34EE-4A3F-A2A3-24166D9D21C0}" sibTransId="{119C52B9-1B19-49C7-9866-B91CCFE83B6E}"/>
    <dgm:cxn modelId="{829FF1FE-B737-4CBB-B09C-8F7454252BD4}" type="presOf" srcId="{1F019D97-E912-4A9C-87EB-2A898F9069AE}" destId="{74DE9E22-24B3-4701-BD08-A176D4317B2C}" srcOrd="0" destOrd="0" presId="urn:microsoft.com/office/officeart/2005/8/layout/vList2"/>
    <dgm:cxn modelId="{D6DCAE0B-C4B5-45EC-99B4-CAFCFAF279F7}" type="presOf" srcId="{2B6F7D31-4FEC-44EE-8011-1E4B5DE5CC84}" destId="{4A52D9B5-2F72-468F-AF9C-9D6D57CDA8B2}" srcOrd="0" destOrd="0" presId="urn:microsoft.com/office/officeart/2005/8/layout/vList2"/>
    <dgm:cxn modelId="{7120644C-4B69-49CA-84EA-7BDC556D4A82}" type="presOf" srcId="{DC6FDB31-06A6-46C3-9488-819C32A08F5C}" destId="{6D99D8ED-06F1-4236-BBA0-C377186672CA}" srcOrd="0" destOrd="0" presId="urn:microsoft.com/office/officeart/2005/8/layout/vList2"/>
    <dgm:cxn modelId="{685187BB-2130-4A93-A01F-3840B033CA05}" type="presOf" srcId="{C29C2764-79F0-48F2-AE09-5BE83C7AB8F7}" destId="{90124486-78A2-4D19-882F-F9E6B4FA8832}" srcOrd="0" destOrd="0" presId="urn:microsoft.com/office/officeart/2005/8/layout/vList2"/>
    <dgm:cxn modelId="{5C30D81B-01A8-4DB5-A144-6007C301EAD7}" type="presParOf" srcId="{4A52D9B5-2F72-468F-AF9C-9D6D57CDA8B2}" destId="{74DE9E22-24B3-4701-BD08-A176D4317B2C}" srcOrd="0" destOrd="0" presId="urn:microsoft.com/office/officeart/2005/8/layout/vList2"/>
    <dgm:cxn modelId="{2B6C7966-50F1-419A-BCB7-FDCA4EBE5438}" type="presParOf" srcId="{4A52D9B5-2F72-468F-AF9C-9D6D57CDA8B2}" destId="{AA5E82CC-C3E5-4565-B230-821BB9F8B307}" srcOrd="1" destOrd="0" presId="urn:microsoft.com/office/officeart/2005/8/layout/vList2"/>
    <dgm:cxn modelId="{2AE873FD-7759-4319-9BBB-D26C517ED69D}" type="presParOf" srcId="{4A52D9B5-2F72-468F-AF9C-9D6D57CDA8B2}" destId="{6D99D8ED-06F1-4236-BBA0-C377186672CA}" srcOrd="2" destOrd="0" presId="urn:microsoft.com/office/officeart/2005/8/layout/vList2"/>
    <dgm:cxn modelId="{9226BF0B-0282-45D9-8240-364E0D7EC68D}" type="presParOf" srcId="{4A52D9B5-2F72-468F-AF9C-9D6D57CDA8B2}" destId="{D3162AA2-7FE0-49B1-A4E2-4F49BB87F968}" srcOrd="3" destOrd="0" presId="urn:microsoft.com/office/officeart/2005/8/layout/vList2"/>
    <dgm:cxn modelId="{424043F8-DF57-447C-90C0-FFD37F7F7BE1}" type="presParOf" srcId="{4A52D9B5-2F72-468F-AF9C-9D6D57CDA8B2}" destId="{90124486-78A2-4D19-882F-F9E6B4FA8832}" srcOrd="4" destOrd="0" presId="urn:microsoft.com/office/officeart/2005/8/layout/vList2"/>
  </dgm:cxnLst>
  <dgm:bg/>
  <dgm:whole/>
  <dgm:extLst>
    <a:ext uri="http://schemas.microsoft.com/office/drawing/2008/diagram"/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28E45E-7C07-4665-9EB3-A35F84733661}" type="doc">
      <dgm:prSet loTypeId="urn:microsoft.com/office/officeart/2005/8/layout/p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148526C8-55E4-4BF1-9E48-4DD4FF6195B7}">
      <dgm:prSet custT="1"/>
      <dgm:spPr/>
      <dgm:t>
        <a:bodyPr/>
        <a:lstStyle/>
        <a:p>
          <a:pPr rtl="0"/>
          <a:r>
            <a:rPr lang="ru-RU" sz="2000" b="1" dirty="0" smtClean="0">
              <a:latin typeface="Arial" pitchFamily="34" charset="0"/>
              <a:cs typeface="Arial" pitchFamily="34" charset="0"/>
            </a:rPr>
            <a:t>Уважение к человеческому достоинству детей, формирование и поддержка их положительной самооценки, уверенности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2000" b="1" dirty="0" smtClean="0">
              <a:latin typeface="Arial" pitchFamily="34" charset="0"/>
              <a:cs typeface="Arial" pitchFamily="34" charset="0"/>
            </a:rPr>
            <a:t>в собственных возможностях и способностях</a:t>
          </a:r>
          <a:endParaRPr lang="ru-RU" sz="2000" b="1" dirty="0">
            <a:latin typeface="Arial" pitchFamily="34" charset="0"/>
            <a:cs typeface="Arial" pitchFamily="34" charset="0"/>
          </a:endParaRPr>
        </a:p>
      </dgm:t>
    </dgm:pt>
    <dgm:pt modelId="{59580A40-6B25-48CC-B907-9EC097532169}" type="parTrans" cxnId="{195618AE-1D57-45E2-AF6A-FBA50B81D00C}">
      <dgm:prSet/>
      <dgm:spPr/>
      <dgm:t>
        <a:bodyPr/>
        <a:lstStyle/>
        <a:p>
          <a:endParaRPr lang="ru-RU"/>
        </a:p>
      </dgm:t>
    </dgm:pt>
    <dgm:pt modelId="{D84315C6-6ED7-47C7-A514-DEC0A47A331B}" type="sibTrans" cxnId="{195618AE-1D57-45E2-AF6A-FBA50B81D00C}">
      <dgm:prSet/>
      <dgm:spPr/>
      <dgm:t>
        <a:bodyPr/>
        <a:lstStyle/>
        <a:p>
          <a:endParaRPr lang="ru-RU"/>
        </a:p>
      </dgm:t>
    </dgm:pt>
    <dgm:pt modelId="{1A12A046-9F39-4618-A74B-EC66D6822DFB}">
      <dgm:prSet custT="1"/>
      <dgm:spPr/>
      <dgm:t>
        <a:bodyPr/>
        <a:lstStyle/>
        <a:p>
          <a:pPr rtl="0"/>
          <a:r>
            <a:rPr lang="ru-RU" sz="2000" b="1" dirty="0" smtClean="0">
              <a:latin typeface="Arial" pitchFamily="34" charset="0"/>
              <a:cs typeface="Arial" pitchFamily="34" charset="0"/>
            </a:rPr>
            <a:t>Использование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2000" b="1" dirty="0" smtClean="0">
              <a:latin typeface="Arial" pitchFamily="34" charset="0"/>
              <a:cs typeface="Arial" pitchFamily="34" charset="0"/>
            </a:rPr>
            <a:t>в образовательной деятельности форм и методов работы, соответствующих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2000" b="1" dirty="0" smtClean="0">
              <a:latin typeface="Arial" pitchFamily="34" charset="0"/>
              <a:cs typeface="Arial" pitchFamily="34" charset="0"/>
            </a:rPr>
            <a:t>возрастным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2000" b="1" dirty="0" smtClean="0">
              <a:latin typeface="Arial" pitchFamily="34" charset="0"/>
              <a:cs typeface="Arial" pitchFamily="34" charset="0"/>
            </a:rPr>
            <a:t>и индивидуальным особенностям детей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1600" b="1" dirty="0" smtClean="0">
              <a:latin typeface="Arial" pitchFamily="34" charset="0"/>
              <a:cs typeface="Arial" pitchFamily="34" charset="0"/>
            </a:rPr>
            <a:t>(недопустимость как искусственного ускорения, так и искусственного замедления развития детей)</a:t>
          </a:r>
          <a:endParaRPr lang="ru-RU" sz="1600" b="1" dirty="0">
            <a:latin typeface="Arial" pitchFamily="34" charset="0"/>
            <a:cs typeface="Arial" pitchFamily="34" charset="0"/>
          </a:endParaRPr>
        </a:p>
      </dgm:t>
    </dgm:pt>
    <dgm:pt modelId="{8BD196DA-08A4-4D51-8CA2-39ABB3B24FDD}" type="parTrans" cxnId="{3BD562F3-767F-4A90-89F0-C622D53D3B8C}">
      <dgm:prSet/>
      <dgm:spPr/>
      <dgm:t>
        <a:bodyPr/>
        <a:lstStyle/>
        <a:p>
          <a:endParaRPr lang="ru-RU"/>
        </a:p>
      </dgm:t>
    </dgm:pt>
    <dgm:pt modelId="{71E74800-7EB9-41F4-BA68-22B2FD1B339F}" type="sibTrans" cxnId="{3BD562F3-767F-4A90-89F0-C622D53D3B8C}">
      <dgm:prSet/>
      <dgm:spPr/>
      <dgm:t>
        <a:bodyPr/>
        <a:lstStyle/>
        <a:p>
          <a:endParaRPr lang="ru-RU"/>
        </a:p>
      </dgm:t>
    </dgm:pt>
    <dgm:pt modelId="{48311774-F3A7-4292-8BA1-88547EA138B8}" type="pres">
      <dgm:prSet presAssocID="{0328E45E-7C07-4665-9EB3-A35F8473366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4073DF-48AE-4EAD-AC19-FB9F0400AB64}" type="pres">
      <dgm:prSet presAssocID="{148526C8-55E4-4BF1-9E48-4DD4FF6195B7}" presName="compNode" presStyleCnt="0"/>
      <dgm:spPr/>
    </dgm:pt>
    <dgm:pt modelId="{F3B22369-DB2E-4CA3-B223-40B553298DBF}" type="pres">
      <dgm:prSet presAssocID="{148526C8-55E4-4BF1-9E48-4DD4FF6195B7}" presName="pictRect" presStyleLbl="node1" presStyleIdx="0" presStyleCnt="2" custScaleX="62250" custScaleY="66359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tx1">
              <a:lumMod val="50000"/>
              <a:lumOff val="50000"/>
            </a:schemeClr>
          </a:solidFill>
        </a:ln>
      </dgm:spPr>
    </dgm:pt>
    <dgm:pt modelId="{27412F2C-C3A2-4D57-9799-7FBBB0D068DC}" type="pres">
      <dgm:prSet presAssocID="{148526C8-55E4-4BF1-9E48-4DD4FF6195B7}" presName="textRect" presStyleLbl="revTx" presStyleIdx="0" presStyleCnt="2" custScaleY="1519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2D9254-0AC2-44D3-BA9C-3F46CE8BA099}" type="pres">
      <dgm:prSet presAssocID="{D84315C6-6ED7-47C7-A514-DEC0A47A331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91E0164-AC72-47A7-AE7D-A02D1D4E2224}" type="pres">
      <dgm:prSet presAssocID="{1A12A046-9F39-4618-A74B-EC66D6822DFB}" presName="compNode" presStyleCnt="0"/>
      <dgm:spPr/>
    </dgm:pt>
    <dgm:pt modelId="{F0A4E98A-A8CC-4C07-8031-3D30C407419B}" type="pres">
      <dgm:prSet presAssocID="{1A12A046-9F39-4618-A74B-EC66D6822DFB}" presName="pictRect" presStyleLbl="node1" presStyleIdx="1" presStyleCnt="2" custScaleX="62250" custScaleY="66359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chemeClr val="tx1">
              <a:lumMod val="50000"/>
              <a:lumOff val="50000"/>
            </a:schemeClr>
          </a:solidFill>
        </a:ln>
      </dgm:spPr>
    </dgm:pt>
    <dgm:pt modelId="{CA3D9AF5-B8D3-41C1-BF91-E43BD1585208}" type="pres">
      <dgm:prSet presAssocID="{1A12A046-9F39-4618-A74B-EC66D6822DFB}" presName="textRect" presStyleLbl="revTx" presStyleIdx="1" presStyleCnt="2" custScaleY="1542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E78392-0798-41B3-B7FF-753E738C3A4D}" type="presOf" srcId="{148526C8-55E4-4BF1-9E48-4DD4FF6195B7}" destId="{27412F2C-C3A2-4D57-9799-7FBBB0D068DC}" srcOrd="0" destOrd="0" presId="urn:microsoft.com/office/officeart/2005/8/layout/pList1#1"/>
    <dgm:cxn modelId="{45E1012F-E671-4EA8-829D-CBFEA345A907}" type="presOf" srcId="{0328E45E-7C07-4665-9EB3-A35F84733661}" destId="{48311774-F3A7-4292-8BA1-88547EA138B8}" srcOrd="0" destOrd="0" presId="urn:microsoft.com/office/officeart/2005/8/layout/pList1#1"/>
    <dgm:cxn modelId="{195618AE-1D57-45E2-AF6A-FBA50B81D00C}" srcId="{0328E45E-7C07-4665-9EB3-A35F84733661}" destId="{148526C8-55E4-4BF1-9E48-4DD4FF6195B7}" srcOrd="0" destOrd="0" parTransId="{59580A40-6B25-48CC-B907-9EC097532169}" sibTransId="{D84315C6-6ED7-47C7-A514-DEC0A47A331B}"/>
    <dgm:cxn modelId="{56EB2FE2-C7DE-4671-84BD-497B88D0F5DB}" type="presOf" srcId="{1A12A046-9F39-4618-A74B-EC66D6822DFB}" destId="{CA3D9AF5-B8D3-41C1-BF91-E43BD1585208}" srcOrd="0" destOrd="0" presId="urn:microsoft.com/office/officeart/2005/8/layout/pList1#1"/>
    <dgm:cxn modelId="{4E49740F-A9C1-48B1-8E7F-47338446863A}" type="presOf" srcId="{D84315C6-6ED7-47C7-A514-DEC0A47A331B}" destId="{C02D9254-0AC2-44D3-BA9C-3F46CE8BA099}" srcOrd="0" destOrd="0" presId="urn:microsoft.com/office/officeart/2005/8/layout/pList1#1"/>
    <dgm:cxn modelId="{3BD562F3-767F-4A90-89F0-C622D53D3B8C}" srcId="{0328E45E-7C07-4665-9EB3-A35F84733661}" destId="{1A12A046-9F39-4618-A74B-EC66D6822DFB}" srcOrd="1" destOrd="0" parTransId="{8BD196DA-08A4-4D51-8CA2-39ABB3B24FDD}" sibTransId="{71E74800-7EB9-41F4-BA68-22B2FD1B339F}"/>
    <dgm:cxn modelId="{F32C6956-28C9-44D6-ADBC-DA7BE1791AD2}" type="presParOf" srcId="{48311774-F3A7-4292-8BA1-88547EA138B8}" destId="{E84073DF-48AE-4EAD-AC19-FB9F0400AB64}" srcOrd="0" destOrd="0" presId="urn:microsoft.com/office/officeart/2005/8/layout/pList1#1"/>
    <dgm:cxn modelId="{A8DCE115-10E6-4535-ACE0-BEC39C0FD555}" type="presParOf" srcId="{E84073DF-48AE-4EAD-AC19-FB9F0400AB64}" destId="{F3B22369-DB2E-4CA3-B223-40B553298DBF}" srcOrd="0" destOrd="0" presId="urn:microsoft.com/office/officeart/2005/8/layout/pList1#1"/>
    <dgm:cxn modelId="{7F798C57-F6B3-4531-9E4A-A093D7791C75}" type="presParOf" srcId="{E84073DF-48AE-4EAD-AC19-FB9F0400AB64}" destId="{27412F2C-C3A2-4D57-9799-7FBBB0D068DC}" srcOrd="1" destOrd="0" presId="urn:microsoft.com/office/officeart/2005/8/layout/pList1#1"/>
    <dgm:cxn modelId="{42B33B16-5BA2-4AC6-853F-00DE87E30834}" type="presParOf" srcId="{48311774-F3A7-4292-8BA1-88547EA138B8}" destId="{C02D9254-0AC2-44D3-BA9C-3F46CE8BA099}" srcOrd="1" destOrd="0" presId="urn:microsoft.com/office/officeart/2005/8/layout/pList1#1"/>
    <dgm:cxn modelId="{B1BADC8A-2874-42BC-91C2-D2F4F649BC44}" type="presParOf" srcId="{48311774-F3A7-4292-8BA1-88547EA138B8}" destId="{991E0164-AC72-47A7-AE7D-A02D1D4E2224}" srcOrd="2" destOrd="0" presId="urn:microsoft.com/office/officeart/2005/8/layout/pList1#1"/>
    <dgm:cxn modelId="{415AE142-E21E-4A07-8D19-56B0A34E56C8}" type="presParOf" srcId="{991E0164-AC72-47A7-AE7D-A02D1D4E2224}" destId="{F0A4E98A-A8CC-4C07-8031-3D30C407419B}" srcOrd="0" destOrd="0" presId="urn:microsoft.com/office/officeart/2005/8/layout/pList1#1"/>
    <dgm:cxn modelId="{1E218E2E-840A-4DCE-975B-18E798247E4C}" type="presParOf" srcId="{991E0164-AC72-47A7-AE7D-A02D1D4E2224}" destId="{CA3D9AF5-B8D3-41C1-BF91-E43BD1585208}" srcOrd="1" destOrd="0" presId="urn:microsoft.com/office/officeart/2005/8/layout/pList1#1"/>
  </dgm:cxnLst>
  <dgm:bg/>
  <dgm:whole/>
  <dgm:extLst>
    <a:ext uri="http://schemas.microsoft.com/office/drawing/2008/diagram"/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28E45E-7C07-4665-9EB3-A35F84733661}" type="doc">
      <dgm:prSet loTypeId="urn:microsoft.com/office/officeart/2005/8/layout/pList1#2" loCatId="list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ru-RU"/>
        </a:p>
      </dgm:t>
    </dgm:pt>
    <dgm:pt modelId="{148526C8-55E4-4BF1-9E48-4DD4FF6195B7}">
      <dgm:prSet custT="1"/>
      <dgm:spPr/>
      <dgm:t>
        <a:bodyPr/>
        <a:lstStyle/>
        <a:p>
          <a:pPr rtl="0"/>
          <a:r>
            <a:rPr lang="ru-RU" sz="2000" b="1" dirty="0" smtClean="0">
              <a:latin typeface="Arial" pitchFamily="34" charset="0"/>
              <a:cs typeface="Arial" pitchFamily="34" charset="0"/>
            </a:rPr>
            <a:t>Построение образовательной деятельности на основе взаимодействия взрослых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2000" b="1" dirty="0" smtClean="0">
              <a:latin typeface="Arial" pitchFamily="34" charset="0"/>
              <a:cs typeface="Arial" pitchFamily="34" charset="0"/>
            </a:rPr>
            <a:t>с детьми, ориентированного на интересы и возможности каждого ребёнка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2000" b="1" dirty="0" smtClean="0">
              <a:latin typeface="Arial" pitchFamily="34" charset="0"/>
              <a:cs typeface="Arial" pitchFamily="34" charset="0"/>
            </a:rPr>
            <a:t>и учитывающего социальную ситуацию его развития</a:t>
          </a:r>
          <a:endParaRPr lang="ru-RU" sz="2000" b="1" dirty="0">
            <a:latin typeface="Arial" pitchFamily="34" charset="0"/>
            <a:cs typeface="Arial" pitchFamily="34" charset="0"/>
          </a:endParaRPr>
        </a:p>
      </dgm:t>
    </dgm:pt>
    <dgm:pt modelId="{59580A40-6B25-48CC-B907-9EC097532169}" type="parTrans" cxnId="{195618AE-1D57-45E2-AF6A-FBA50B81D00C}">
      <dgm:prSet/>
      <dgm:spPr/>
      <dgm:t>
        <a:bodyPr/>
        <a:lstStyle/>
        <a:p>
          <a:endParaRPr lang="ru-RU"/>
        </a:p>
      </dgm:t>
    </dgm:pt>
    <dgm:pt modelId="{D84315C6-6ED7-47C7-A514-DEC0A47A331B}" type="sibTrans" cxnId="{195618AE-1D57-45E2-AF6A-FBA50B81D00C}">
      <dgm:prSet/>
      <dgm:spPr/>
      <dgm:t>
        <a:bodyPr/>
        <a:lstStyle/>
        <a:p>
          <a:endParaRPr lang="ru-RU"/>
        </a:p>
      </dgm:t>
    </dgm:pt>
    <dgm:pt modelId="{1A12A046-9F39-4618-A74B-EC66D6822DFB}">
      <dgm:prSet custT="1"/>
      <dgm:spPr/>
      <dgm:t>
        <a:bodyPr/>
        <a:lstStyle/>
        <a:p>
          <a:pPr rtl="0"/>
          <a:r>
            <a:rPr lang="ru-RU" sz="2000" b="1" dirty="0" smtClean="0">
              <a:latin typeface="Arial" pitchFamily="34" charset="0"/>
              <a:cs typeface="Arial" pitchFamily="34" charset="0"/>
            </a:rPr>
            <a:t>Поддержка взрослыми положительного, доброжелательного отношения детей друг к другу и взаимодействия детей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2000" b="1" dirty="0" smtClean="0">
              <a:latin typeface="Arial" pitchFamily="34" charset="0"/>
              <a:cs typeface="Arial" pitchFamily="34" charset="0"/>
            </a:rPr>
            <a:t>в разных видах деятельности</a:t>
          </a:r>
          <a:endParaRPr lang="ru-RU" sz="1600" b="1" dirty="0">
            <a:latin typeface="Arial" pitchFamily="34" charset="0"/>
            <a:cs typeface="Arial" pitchFamily="34" charset="0"/>
          </a:endParaRPr>
        </a:p>
      </dgm:t>
    </dgm:pt>
    <dgm:pt modelId="{8BD196DA-08A4-4D51-8CA2-39ABB3B24FDD}" type="parTrans" cxnId="{3BD562F3-767F-4A90-89F0-C622D53D3B8C}">
      <dgm:prSet/>
      <dgm:spPr/>
      <dgm:t>
        <a:bodyPr/>
        <a:lstStyle/>
        <a:p>
          <a:endParaRPr lang="ru-RU"/>
        </a:p>
      </dgm:t>
    </dgm:pt>
    <dgm:pt modelId="{71E74800-7EB9-41F4-BA68-22B2FD1B339F}" type="sibTrans" cxnId="{3BD562F3-767F-4A90-89F0-C622D53D3B8C}">
      <dgm:prSet/>
      <dgm:spPr/>
      <dgm:t>
        <a:bodyPr/>
        <a:lstStyle/>
        <a:p>
          <a:endParaRPr lang="ru-RU"/>
        </a:p>
      </dgm:t>
    </dgm:pt>
    <dgm:pt modelId="{48311774-F3A7-4292-8BA1-88547EA138B8}" type="pres">
      <dgm:prSet presAssocID="{0328E45E-7C07-4665-9EB3-A35F8473366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4073DF-48AE-4EAD-AC19-FB9F0400AB64}" type="pres">
      <dgm:prSet presAssocID="{148526C8-55E4-4BF1-9E48-4DD4FF6195B7}" presName="compNode" presStyleCnt="0"/>
      <dgm:spPr/>
    </dgm:pt>
    <dgm:pt modelId="{F3B22369-DB2E-4CA3-B223-40B553298DBF}" type="pres">
      <dgm:prSet presAssocID="{148526C8-55E4-4BF1-9E48-4DD4FF6195B7}" presName="pictRect" presStyleLbl="node1" presStyleIdx="0" presStyleCnt="2" custScaleX="62250" custScaleY="66359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tx1">
              <a:lumMod val="50000"/>
              <a:lumOff val="50000"/>
            </a:schemeClr>
          </a:solidFill>
        </a:ln>
      </dgm:spPr>
    </dgm:pt>
    <dgm:pt modelId="{27412F2C-C3A2-4D57-9799-7FBBB0D068DC}" type="pres">
      <dgm:prSet presAssocID="{148526C8-55E4-4BF1-9E48-4DD4FF6195B7}" presName="textRect" presStyleLbl="revTx" presStyleIdx="0" presStyleCnt="2" custScaleY="1519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2D9254-0AC2-44D3-BA9C-3F46CE8BA099}" type="pres">
      <dgm:prSet presAssocID="{D84315C6-6ED7-47C7-A514-DEC0A47A331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91E0164-AC72-47A7-AE7D-A02D1D4E2224}" type="pres">
      <dgm:prSet presAssocID="{1A12A046-9F39-4618-A74B-EC66D6822DFB}" presName="compNode" presStyleCnt="0"/>
      <dgm:spPr/>
    </dgm:pt>
    <dgm:pt modelId="{F0A4E98A-A8CC-4C07-8031-3D30C407419B}" type="pres">
      <dgm:prSet presAssocID="{1A12A046-9F39-4618-A74B-EC66D6822DFB}" presName="pictRect" presStyleLbl="node1" presStyleIdx="1" presStyleCnt="2" custScaleX="62250" custScaleY="66359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chemeClr val="tx1">
              <a:lumMod val="50000"/>
              <a:lumOff val="50000"/>
            </a:schemeClr>
          </a:solidFill>
        </a:ln>
      </dgm:spPr>
    </dgm:pt>
    <dgm:pt modelId="{CA3D9AF5-B8D3-41C1-BF91-E43BD1585208}" type="pres">
      <dgm:prSet presAssocID="{1A12A046-9F39-4618-A74B-EC66D6822DFB}" presName="textRect" presStyleLbl="revTx" presStyleIdx="1" presStyleCnt="2" custScaleY="1542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B62446-4BEB-48FE-9E84-B894EC839224}" type="presOf" srcId="{1A12A046-9F39-4618-A74B-EC66D6822DFB}" destId="{CA3D9AF5-B8D3-41C1-BF91-E43BD1585208}" srcOrd="0" destOrd="0" presId="urn:microsoft.com/office/officeart/2005/8/layout/pList1#2"/>
    <dgm:cxn modelId="{3AA8E9A2-DA96-4657-A60D-46441BF9027B}" type="presOf" srcId="{D84315C6-6ED7-47C7-A514-DEC0A47A331B}" destId="{C02D9254-0AC2-44D3-BA9C-3F46CE8BA099}" srcOrd="0" destOrd="0" presId="urn:microsoft.com/office/officeart/2005/8/layout/pList1#2"/>
    <dgm:cxn modelId="{2536BB3B-A439-4889-921C-7B1FE54FB531}" type="presOf" srcId="{0328E45E-7C07-4665-9EB3-A35F84733661}" destId="{48311774-F3A7-4292-8BA1-88547EA138B8}" srcOrd="0" destOrd="0" presId="urn:microsoft.com/office/officeart/2005/8/layout/pList1#2"/>
    <dgm:cxn modelId="{195618AE-1D57-45E2-AF6A-FBA50B81D00C}" srcId="{0328E45E-7C07-4665-9EB3-A35F84733661}" destId="{148526C8-55E4-4BF1-9E48-4DD4FF6195B7}" srcOrd="0" destOrd="0" parTransId="{59580A40-6B25-48CC-B907-9EC097532169}" sibTransId="{D84315C6-6ED7-47C7-A514-DEC0A47A331B}"/>
    <dgm:cxn modelId="{BE0C7543-C279-431B-86FA-02ABBB872819}" type="presOf" srcId="{148526C8-55E4-4BF1-9E48-4DD4FF6195B7}" destId="{27412F2C-C3A2-4D57-9799-7FBBB0D068DC}" srcOrd="0" destOrd="0" presId="urn:microsoft.com/office/officeart/2005/8/layout/pList1#2"/>
    <dgm:cxn modelId="{3BD562F3-767F-4A90-89F0-C622D53D3B8C}" srcId="{0328E45E-7C07-4665-9EB3-A35F84733661}" destId="{1A12A046-9F39-4618-A74B-EC66D6822DFB}" srcOrd="1" destOrd="0" parTransId="{8BD196DA-08A4-4D51-8CA2-39ABB3B24FDD}" sibTransId="{71E74800-7EB9-41F4-BA68-22B2FD1B339F}"/>
    <dgm:cxn modelId="{4BE1B9A0-5EC0-48F2-9849-533E20B422DC}" type="presParOf" srcId="{48311774-F3A7-4292-8BA1-88547EA138B8}" destId="{E84073DF-48AE-4EAD-AC19-FB9F0400AB64}" srcOrd="0" destOrd="0" presId="urn:microsoft.com/office/officeart/2005/8/layout/pList1#2"/>
    <dgm:cxn modelId="{0952F0AB-7D40-45D7-BA5B-DFD0F2E05FF0}" type="presParOf" srcId="{E84073DF-48AE-4EAD-AC19-FB9F0400AB64}" destId="{F3B22369-DB2E-4CA3-B223-40B553298DBF}" srcOrd="0" destOrd="0" presId="urn:microsoft.com/office/officeart/2005/8/layout/pList1#2"/>
    <dgm:cxn modelId="{674634DD-C8DC-4B08-8452-40E7C7ED6B51}" type="presParOf" srcId="{E84073DF-48AE-4EAD-AC19-FB9F0400AB64}" destId="{27412F2C-C3A2-4D57-9799-7FBBB0D068DC}" srcOrd="1" destOrd="0" presId="urn:microsoft.com/office/officeart/2005/8/layout/pList1#2"/>
    <dgm:cxn modelId="{E76F27E4-DD1F-4B0F-96C4-D9EFE55AF031}" type="presParOf" srcId="{48311774-F3A7-4292-8BA1-88547EA138B8}" destId="{C02D9254-0AC2-44D3-BA9C-3F46CE8BA099}" srcOrd="1" destOrd="0" presId="urn:microsoft.com/office/officeart/2005/8/layout/pList1#2"/>
    <dgm:cxn modelId="{60F1088F-0154-4654-A567-2A04CDE6F116}" type="presParOf" srcId="{48311774-F3A7-4292-8BA1-88547EA138B8}" destId="{991E0164-AC72-47A7-AE7D-A02D1D4E2224}" srcOrd="2" destOrd="0" presId="urn:microsoft.com/office/officeart/2005/8/layout/pList1#2"/>
    <dgm:cxn modelId="{A7E0C2F1-72EB-4C86-B647-92CD4233C9F6}" type="presParOf" srcId="{991E0164-AC72-47A7-AE7D-A02D1D4E2224}" destId="{F0A4E98A-A8CC-4C07-8031-3D30C407419B}" srcOrd="0" destOrd="0" presId="urn:microsoft.com/office/officeart/2005/8/layout/pList1#2"/>
    <dgm:cxn modelId="{2798AA74-9F95-4592-B615-1491647F1BDB}" type="presParOf" srcId="{991E0164-AC72-47A7-AE7D-A02D1D4E2224}" destId="{CA3D9AF5-B8D3-41C1-BF91-E43BD1585208}" srcOrd="1" destOrd="0" presId="urn:microsoft.com/office/officeart/2005/8/layout/pList1#2"/>
  </dgm:cxnLst>
  <dgm:bg/>
  <dgm:whole/>
  <dgm:extLst>
    <a:ext uri="http://schemas.microsoft.com/office/drawing/2008/diagram"/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328E45E-7C07-4665-9EB3-A35F84733661}" type="doc">
      <dgm:prSet loTypeId="urn:microsoft.com/office/officeart/2005/8/layout/pList1#3" loCatId="list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ru-RU"/>
        </a:p>
      </dgm:t>
    </dgm:pt>
    <dgm:pt modelId="{148526C8-55E4-4BF1-9E48-4DD4FF6195B7}">
      <dgm:prSet custT="1"/>
      <dgm:spPr/>
      <dgm:t>
        <a:bodyPr/>
        <a:lstStyle/>
        <a:p>
          <a:pPr rtl="0"/>
          <a:r>
            <a:rPr lang="ru-RU" sz="2000" b="1" dirty="0" smtClean="0">
              <a:latin typeface="Arial" pitchFamily="34" charset="0"/>
              <a:cs typeface="Arial" pitchFamily="34" charset="0"/>
            </a:rPr>
            <a:t>Поддержка инициативы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2000" b="1" dirty="0" smtClean="0">
              <a:latin typeface="Arial" pitchFamily="34" charset="0"/>
              <a:cs typeface="Arial" pitchFamily="34" charset="0"/>
            </a:rPr>
            <a:t>и самостоятельности детей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2000" b="1" dirty="0" smtClean="0">
              <a:latin typeface="Arial" pitchFamily="34" charset="0"/>
              <a:cs typeface="Arial" pitchFamily="34" charset="0"/>
            </a:rPr>
            <a:t>в специфических для них видах деятельности</a:t>
          </a:r>
          <a:endParaRPr lang="ru-RU" sz="2000" b="1" dirty="0">
            <a:latin typeface="Arial" pitchFamily="34" charset="0"/>
            <a:cs typeface="Arial" pitchFamily="34" charset="0"/>
          </a:endParaRPr>
        </a:p>
      </dgm:t>
    </dgm:pt>
    <dgm:pt modelId="{59580A40-6B25-48CC-B907-9EC097532169}" type="parTrans" cxnId="{195618AE-1D57-45E2-AF6A-FBA50B81D00C}">
      <dgm:prSet/>
      <dgm:spPr/>
      <dgm:t>
        <a:bodyPr/>
        <a:lstStyle/>
        <a:p>
          <a:endParaRPr lang="ru-RU"/>
        </a:p>
      </dgm:t>
    </dgm:pt>
    <dgm:pt modelId="{D84315C6-6ED7-47C7-A514-DEC0A47A331B}" type="sibTrans" cxnId="{195618AE-1D57-45E2-AF6A-FBA50B81D00C}">
      <dgm:prSet/>
      <dgm:spPr/>
      <dgm:t>
        <a:bodyPr/>
        <a:lstStyle/>
        <a:p>
          <a:endParaRPr lang="ru-RU"/>
        </a:p>
      </dgm:t>
    </dgm:pt>
    <dgm:pt modelId="{1A12A046-9F39-4618-A74B-EC66D6822DFB}">
      <dgm:prSet custT="1"/>
      <dgm:spPr/>
      <dgm:t>
        <a:bodyPr/>
        <a:lstStyle/>
        <a:p>
          <a:pPr rtl="0"/>
          <a:r>
            <a:rPr lang="ru-RU" sz="2000" b="1" dirty="0" smtClean="0">
              <a:latin typeface="Arial" pitchFamily="34" charset="0"/>
              <a:cs typeface="Arial" pitchFamily="34" charset="0"/>
            </a:rPr>
            <a:t>Возможность выбора детьми материалов, видов активности, участников совместной деятельности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2000" b="1" dirty="0" smtClean="0">
              <a:latin typeface="Arial" pitchFamily="34" charset="0"/>
              <a:cs typeface="Arial" pitchFamily="34" charset="0"/>
            </a:rPr>
            <a:t>и общения</a:t>
          </a:r>
          <a:endParaRPr lang="ru-RU" sz="1600" b="1" dirty="0">
            <a:latin typeface="Arial" pitchFamily="34" charset="0"/>
            <a:cs typeface="Arial" pitchFamily="34" charset="0"/>
          </a:endParaRPr>
        </a:p>
      </dgm:t>
    </dgm:pt>
    <dgm:pt modelId="{8BD196DA-08A4-4D51-8CA2-39ABB3B24FDD}" type="parTrans" cxnId="{3BD562F3-767F-4A90-89F0-C622D53D3B8C}">
      <dgm:prSet/>
      <dgm:spPr/>
      <dgm:t>
        <a:bodyPr/>
        <a:lstStyle/>
        <a:p>
          <a:endParaRPr lang="ru-RU"/>
        </a:p>
      </dgm:t>
    </dgm:pt>
    <dgm:pt modelId="{71E74800-7EB9-41F4-BA68-22B2FD1B339F}" type="sibTrans" cxnId="{3BD562F3-767F-4A90-89F0-C622D53D3B8C}">
      <dgm:prSet/>
      <dgm:spPr/>
      <dgm:t>
        <a:bodyPr/>
        <a:lstStyle/>
        <a:p>
          <a:endParaRPr lang="ru-RU"/>
        </a:p>
      </dgm:t>
    </dgm:pt>
    <dgm:pt modelId="{48311774-F3A7-4292-8BA1-88547EA138B8}" type="pres">
      <dgm:prSet presAssocID="{0328E45E-7C07-4665-9EB3-A35F8473366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4073DF-48AE-4EAD-AC19-FB9F0400AB64}" type="pres">
      <dgm:prSet presAssocID="{148526C8-55E4-4BF1-9E48-4DD4FF6195B7}" presName="compNode" presStyleCnt="0"/>
      <dgm:spPr/>
    </dgm:pt>
    <dgm:pt modelId="{F3B22369-DB2E-4CA3-B223-40B553298DBF}" type="pres">
      <dgm:prSet presAssocID="{148526C8-55E4-4BF1-9E48-4DD4FF6195B7}" presName="pictRect" presStyleLbl="node1" presStyleIdx="0" presStyleCnt="2" custScaleX="62250" custScaleY="66359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tx1">
              <a:lumMod val="50000"/>
              <a:lumOff val="50000"/>
            </a:schemeClr>
          </a:solidFill>
        </a:ln>
      </dgm:spPr>
    </dgm:pt>
    <dgm:pt modelId="{27412F2C-C3A2-4D57-9799-7FBBB0D068DC}" type="pres">
      <dgm:prSet presAssocID="{148526C8-55E4-4BF1-9E48-4DD4FF6195B7}" presName="textRect" presStyleLbl="revTx" presStyleIdx="0" presStyleCnt="2" custScaleY="1519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2D9254-0AC2-44D3-BA9C-3F46CE8BA099}" type="pres">
      <dgm:prSet presAssocID="{D84315C6-6ED7-47C7-A514-DEC0A47A331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91E0164-AC72-47A7-AE7D-A02D1D4E2224}" type="pres">
      <dgm:prSet presAssocID="{1A12A046-9F39-4618-A74B-EC66D6822DFB}" presName="compNode" presStyleCnt="0"/>
      <dgm:spPr/>
    </dgm:pt>
    <dgm:pt modelId="{F0A4E98A-A8CC-4C07-8031-3D30C407419B}" type="pres">
      <dgm:prSet presAssocID="{1A12A046-9F39-4618-A74B-EC66D6822DFB}" presName="pictRect" presStyleLbl="node1" presStyleIdx="1" presStyleCnt="2" custScaleX="62250" custScaleY="66359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chemeClr val="tx1">
              <a:lumMod val="50000"/>
              <a:lumOff val="50000"/>
            </a:schemeClr>
          </a:solidFill>
        </a:ln>
      </dgm:spPr>
    </dgm:pt>
    <dgm:pt modelId="{CA3D9AF5-B8D3-41C1-BF91-E43BD1585208}" type="pres">
      <dgm:prSet presAssocID="{1A12A046-9F39-4618-A74B-EC66D6822DFB}" presName="textRect" presStyleLbl="revTx" presStyleIdx="1" presStyleCnt="2" custScaleY="1542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10B749-3EAC-44DB-BC2A-5968F62FC2B2}" type="presOf" srcId="{148526C8-55E4-4BF1-9E48-4DD4FF6195B7}" destId="{27412F2C-C3A2-4D57-9799-7FBBB0D068DC}" srcOrd="0" destOrd="0" presId="urn:microsoft.com/office/officeart/2005/8/layout/pList1#3"/>
    <dgm:cxn modelId="{645A021C-D78B-4EF4-9C77-81C75D330410}" type="presOf" srcId="{1A12A046-9F39-4618-A74B-EC66D6822DFB}" destId="{CA3D9AF5-B8D3-41C1-BF91-E43BD1585208}" srcOrd="0" destOrd="0" presId="urn:microsoft.com/office/officeart/2005/8/layout/pList1#3"/>
    <dgm:cxn modelId="{264E20CA-AE8E-4464-B8EB-C31261CBF84C}" type="presOf" srcId="{D84315C6-6ED7-47C7-A514-DEC0A47A331B}" destId="{C02D9254-0AC2-44D3-BA9C-3F46CE8BA099}" srcOrd="0" destOrd="0" presId="urn:microsoft.com/office/officeart/2005/8/layout/pList1#3"/>
    <dgm:cxn modelId="{C5C13777-DCF3-4C0D-A41D-D8EF1DFDB40A}" type="presOf" srcId="{0328E45E-7C07-4665-9EB3-A35F84733661}" destId="{48311774-F3A7-4292-8BA1-88547EA138B8}" srcOrd="0" destOrd="0" presId="urn:microsoft.com/office/officeart/2005/8/layout/pList1#3"/>
    <dgm:cxn modelId="{195618AE-1D57-45E2-AF6A-FBA50B81D00C}" srcId="{0328E45E-7C07-4665-9EB3-A35F84733661}" destId="{148526C8-55E4-4BF1-9E48-4DD4FF6195B7}" srcOrd="0" destOrd="0" parTransId="{59580A40-6B25-48CC-B907-9EC097532169}" sibTransId="{D84315C6-6ED7-47C7-A514-DEC0A47A331B}"/>
    <dgm:cxn modelId="{3BD562F3-767F-4A90-89F0-C622D53D3B8C}" srcId="{0328E45E-7C07-4665-9EB3-A35F84733661}" destId="{1A12A046-9F39-4618-A74B-EC66D6822DFB}" srcOrd="1" destOrd="0" parTransId="{8BD196DA-08A4-4D51-8CA2-39ABB3B24FDD}" sibTransId="{71E74800-7EB9-41F4-BA68-22B2FD1B339F}"/>
    <dgm:cxn modelId="{758BBF53-5487-4205-8C24-5F90FD74EA1E}" type="presParOf" srcId="{48311774-F3A7-4292-8BA1-88547EA138B8}" destId="{E84073DF-48AE-4EAD-AC19-FB9F0400AB64}" srcOrd="0" destOrd="0" presId="urn:microsoft.com/office/officeart/2005/8/layout/pList1#3"/>
    <dgm:cxn modelId="{95B1711A-A7A4-48FE-B07F-2A943781469B}" type="presParOf" srcId="{E84073DF-48AE-4EAD-AC19-FB9F0400AB64}" destId="{F3B22369-DB2E-4CA3-B223-40B553298DBF}" srcOrd="0" destOrd="0" presId="urn:microsoft.com/office/officeart/2005/8/layout/pList1#3"/>
    <dgm:cxn modelId="{9E48C7D8-2DA3-44E4-BC19-B6F5964AB860}" type="presParOf" srcId="{E84073DF-48AE-4EAD-AC19-FB9F0400AB64}" destId="{27412F2C-C3A2-4D57-9799-7FBBB0D068DC}" srcOrd="1" destOrd="0" presId="urn:microsoft.com/office/officeart/2005/8/layout/pList1#3"/>
    <dgm:cxn modelId="{CA053B8F-E2F1-4A7A-B4CF-78BAA8D70F8F}" type="presParOf" srcId="{48311774-F3A7-4292-8BA1-88547EA138B8}" destId="{C02D9254-0AC2-44D3-BA9C-3F46CE8BA099}" srcOrd="1" destOrd="0" presId="urn:microsoft.com/office/officeart/2005/8/layout/pList1#3"/>
    <dgm:cxn modelId="{BBF5A732-F64E-4F1F-B0A7-BE3D6D6032CC}" type="presParOf" srcId="{48311774-F3A7-4292-8BA1-88547EA138B8}" destId="{991E0164-AC72-47A7-AE7D-A02D1D4E2224}" srcOrd="2" destOrd="0" presId="urn:microsoft.com/office/officeart/2005/8/layout/pList1#3"/>
    <dgm:cxn modelId="{DA508B50-511A-4F27-90AF-0001F5541F17}" type="presParOf" srcId="{991E0164-AC72-47A7-AE7D-A02D1D4E2224}" destId="{F0A4E98A-A8CC-4C07-8031-3D30C407419B}" srcOrd="0" destOrd="0" presId="urn:microsoft.com/office/officeart/2005/8/layout/pList1#3"/>
    <dgm:cxn modelId="{87F16FF9-8743-4707-9DDF-C13D7E6A2586}" type="presParOf" srcId="{991E0164-AC72-47A7-AE7D-A02D1D4E2224}" destId="{CA3D9AF5-B8D3-41C1-BF91-E43BD1585208}" srcOrd="1" destOrd="0" presId="urn:microsoft.com/office/officeart/2005/8/layout/pList1#3"/>
  </dgm:cxnLst>
  <dgm:bg/>
  <dgm:whole/>
  <dgm:extLst>
    <a:ext uri="http://schemas.microsoft.com/office/drawing/2008/diagram"/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328E45E-7C07-4665-9EB3-A35F84733661}" type="doc">
      <dgm:prSet loTypeId="urn:microsoft.com/office/officeart/2005/8/layout/pList1#4" loCatId="list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ru-RU"/>
        </a:p>
      </dgm:t>
    </dgm:pt>
    <dgm:pt modelId="{148526C8-55E4-4BF1-9E48-4DD4FF6195B7}">
      <dgm:prSet custT="1"/>
      <dgm:spPr/>
      <dgm:t>
        <a:bodyPr/>
        <a:lstStyle/>
        <a:p>
          <a:pPr rtl="0"/>
          <a:r>
            <a:rPr lang="ru-RU" sz="2000" b="1" dirty="0" smtClean="0">
              <a:latin typeface="Arial" pitchFamily="34" charset="0"/>
              <a:cs typeface="Arial" pitchFamily="34" charset="0"/>
            </a:rPr>
            <a:t>Защита детей от всех форм физического и психического насилия</a:t>
          </a:r>
          <a:endParaRPr lang="ru-RU" sz="2000" b="1" dirty="0">
            <a:latin typeface="Arial" pitchFamily="34" charset="0"/>
            <a:cs typeface="Arial" pitchFamily="34" charset="0"/>
          </a:endParaRPr>
        </a:p>
      </dgm:t>
    </dgm:pt>
    <dgm:pt modelId="{59580A40-6B25-48CC-B907-9EC097532169}" type="parTrans" cxnId="{195618AE-1D57-45E2-AF6A-FBA50B81D00C}">
      <dgm:prSet/>
      <dgm:spPr/>
      <dgm:t>
        <a:bodyPr/>
        <a:lstStyle/>
        <a:p>
          <a:endParaRPr lang="ru-RU"/>
        </a:p>
      </dgm:t>
    </dgm:pt>
    <dgm:pt modelId="{D84315C6-6ED7-47C7-A514-DEC0A47A331B}" type="sibTrans" cxnId="{195618AE-1D57-45E2-AF6A-FBA50B81D00C}">
      <dgm:prSet/>
      <dgm:spPr/>
      <dgm:t>
        <a:bodyPr/>
        <a:lstStyle/>
        <a:p>
          <a:endParaRPr lang="ru-RU"/>
        </a:p>
      </dgm:t>
    </dgm:pt>
    <dgm:pt modelId="{1A12A046-9F39-4618-A74B-EC66D6822DFB}">
      <dgm:prSet custT="1"/>
      <dgm:spPr/>
      <dgm:t>
        <a:bodyPr/>
        <a:lstStyle/>
        <a:p>
          <a:pPr rtl="0"/>
          <a:r>
            <a:rPr lang="ru-RU" sz="2000" b="1" dirty="0" smtClean="0">
              <a:latin typeface="Arial" pitchFamily="34" charset="0"/>
              <a:cs typeface="Arial" pitchFamily="34" charset="0"/>
            </a:rPr>
            <a:t>Поддержка родителей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2000" b="1" dirty="0" smtClean="0">
              <a:latin typeface="Arial" pitchFamily="34" charset="0"/>
              <a:cs typeface="Arial" pitchFamily="34" charset="0"/>
            </a:rPr>
            <a:t>в воспитании детей, охране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2000" b="1" dirty="0" smtClean="0">
              <a:latin typeface="Arial" pitchFamily="34" charset="0"/>
              <a:cs typeface="Arial" pitchFamily="34" charset="0"/>
            </a:rPr>
            <a:t>и укреплении их здоровья, вовлечение семей непосредственно</a:t>
          </a:r>
          <a:br>
            <a:rPr lang="ru-RU" sz="2000" b="1" dirty="0" smtClean="0">
              <a:latin typeface="Arial" pitchFamily="34" charset="0"/>
              <a:cs typeface="Arial" pitchFamily="34" charset="0"/>
            </a:rPr>
          </a:br>
          <a:r>
            <a:rPr lang="ru-RU" sz="2000" b="1" dirty="0" smtClean="0">
              <a:latin typeface="Arial" pitchFamily="34" charset="0"/>
              <a:cs typeface="Arial" pitchFamily="34" charset="0"/>
            </a:rPr>
            <a:t>в образовательную деятельность</a:t>
          </a:r>
          <a:endParaRPr lang="ru-RU" sz="1600" b="1" dirty="0">
            <a:latin typeface="Arial" pitchFamily="34" charset="0"/>
            <a:cs typeface="Arial" pitchFamily="34" charset="0"/>
          </a:endParaRPr>
        </a:p>
      </dgm:t>
    </dgm:pt>
    <dgm:pt modelId="{8BD196DA-08A4-4D51-8CA2-39ABB3B24FDD}" type="parTrans" cxnId="{3BD562F3-767F-4A90-89F0-C622D53D3B8C}">
      <dgm:prSet/>
      <dgm:spPr/>
      <dgm:t>
        <a:bodyPr/>
        <a:lstStyle/>
        <a:p>
          <a:endParaRPr lang="ru-RU"/>
        </a:p>
      </dgm:t>
    </dgm:pt>
    <dgm:pt modelId="{71E74800-7EB9-41F4-BA68-22B2FD1B339F}" type="sibTrans" cxnId="{3BD562F3-767F-4A90-89F0-C622D53D3B8C}">
      <dgm:prSet/>
      <dgm:spPr/>
      <dgm:t>
        <a:bodyPr/>
        <a:lstStyle/>
        <a:p>
          <a:endParaRPr lang="ru-RU"/>
        </a:p>
      </dgm:t>
    </dgm:pt>
    <dgm:pt modelId="{48311774-F3A7-4292-8BA1-88547EA138B8}" type="pres">
      <dgm:prSet presAssocID="{0328E45E-7C07-4665-9EB3-A35F8473366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4073DF-48AE-4EAD-AC19-FB9F0400AB64}" type="pres">
      <dgm:prSet presAssocID="{148526C8-55E4-4BF1-9E48-4DD4FF6195B7}" presName="compNode" presStyleCnt="0"/>
      <dgm:spPr/>
    </dgm:pt>
    <dgm:pt modelId="{F3B22369-DB2E-4CA3-B223-40B553298DBF}" type="pres">
      <dgm:prSet presAssocID="{148526C8-55E4-4BF1-9E48-4DD4FF6195B7}" presName="pictRect" presStyleLbl="node1" presStyleIdx="0" presStyleCnt="2" custScaleX="62250" custScaleY="66359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tx1">
              <a:lumMod val="50000"/>
              <a:lumOff val="50000"/>
            </a:schemeClr>
          </a:solidFill>
        </a:ln>
      </dgm:spPr>
    </dgm:pt>
    <dgm:pt modelId="{27412F2C-C3A2-4D57-9799-7FBBB0D068DC}" type="pres">
      <dgm:prSet presAssocID="{148526C8-55E4-4BF1-9E48-4DD4FF6195B7}" presName="textRect" presStyleLbl="revTx" presStyleIdx="0" presStyleCnt="2" custScaleY="1519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2D9254-0AC2-44D3-BA9C-3F46CE8BA099}" type="pres">
      <dgm:prSet presAssocID="{D84315C6-6ED7-47C7-A514-DEC0A47A331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91E0164-AC72-47A7-AE7D-A02D1D4E2224}" type="pres">
      <dgm:prSet presAssocID="{1A12A046-9F39-4618-A74B-EC66D6822DFB}" presName="compNode" presStyleCnt="0"/>
      <dgm:spPr/>
    </dgm:pt>
    <dgm:pt modelId="{F0A4E98A-A8CC-4C07-8031-3D30C407419B}" type="pres">
      <dgm:prSet presAssocID="{1A12A046-9F39-4618-A74B-EC66D6822DFB}" presName="pictRect" presStyleLbl="node1" presStyleIdx="1" presStyleCnt="2" custScaleX="62250" custScaleY="66359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chemeClr val="tx1">
              <a:lumMod val="50000"/>
              <a:lumOff val="50000"/>
            </a:schemeClr>
          </a:solidFill>
        </a:ln>
      </dgm:spPr>
    </dgm:pt>
    <dgm:pt modelId="{CA3D9AF5-B8D3-41C1-BF91-E43BD1585208}" type="pres">
      <dgm:prSet presAssocID="{1A12A046-9F39-4618-A74B-EC66D6822DFB}" presName="textRect" presStyleLbl="revTx" presStyleIdx="1" presStyleCnt="2" custScaleY="1542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C67ACA-75C3-471A-9DD5-287E210B6A52}" type="presOf" srcId="{1A12A046-9F39-4618-A74B-EC66D6822DFB}" destId="{CA3D9AF5-B8D3-41C1-BF91-E43BD1585208}" srcOrd="0" destOrd="0" presId="urn:microsoft.com/office/officeart/2005/8/layout/pList1#4"/>
    <dgm:cxn modelId="{C626FA76-8704-4074-B44A-BAC20CA8DB06}" type="presOf" srcId="{D84315C6-6ED7-47C7-A514-DEC0A47A331B}" destId="{C02D9254-0AC2-44D3-BA9C-3F46CE8BA099}" srcOrd="0" destOrd="0" presId="urn:microsoft.com/office/officeart/2005/8/layout/pList1#4"/>
    <dgm:cxn modelId="{55137E70-031C-4C85-B54C-D9DB3C1B955E}" type="presOf" srcId="{0328E45E-7C07-4665-9EB3-A35F84733661}" destId="{48311774-F3A7-4292-8BA1-88547EA138B8}" srcOrd="0" destOrd="0" presId="urn:microsoft.com/office/officeart/2005/8/layout/pList1#4"/>
    <dgm:cxn modelId="{6EFA8158-E23C-4671-BC52-49B7D5D81F9C}" type="presOf" srcId="{148526C8-55E4-4BF1-9E48-4DD4FF6195B7}" destId="{27412F2C-C3A2-4D57-9799-7FBBB0D068DC}" srcOrd="0" destOrd="0" presId="urn:microsoft.com/office/officeart/2005/8/layout/pList1#4"/>
    <dgm:cxn modelId="{195618AE-1D57-45E2-AF6A-FBA50B81D00C}" srcId="{0328E45E-7C07-4665-9EB3-A35F84733661}" destId="{148526C8-55E4-4BF1-9E48-4DD4FF6195B7}" srcOrd="0" destOrd="0" parTransId="{59580A40-6B25-48CC-B907-9EC097532169}" sibTransId="{D84315C6-6ED7-47C7-A514-DEC0A47A331B}"/>
    <dgm:cxn modelId="{3BD562F3-767F-4A90-89F0-C622D53D3B8C}" srcId="{0328E45E-7C07-4665-9EB3-A35F84733661}" destId="{1A12A046-9F39-4618-A74B-EC66D6822DFB}" srcOrd="1" destOrd="0" parTransId="{8BD196DA-08A4-4D51-8CA2-39ABB3B24FDD}" sibTransId="{71E74800-7EB9-41F4-BA68-22B2FD1B339F}"/>
    <dgm:cxn modelId="{9BAC0648-E516-4AC6-8577-E151585CD194}" type="presParOf" srcId="{48311774-F3A7-4292-8BA1-88547EA138B8}" destId="{E84073DF-48AE-4EAD-AC19-FB9F0400AB64}" srcOrd="0" destOrd="0" presId="urn:microsoft.com/office/officeart/2005/8/layout/pList1#4"/>
    <dgm:cxn modelId="{9001E7DE-F786-419B-85A7-FF44CBC2ED2F}" type="presParOf" srcId="{E84073DF-48AE-4EAD-AC19-FB9F0400AB64}" destId="{F3B22369-DB2E-4CA3-B223-40B553298DBF}" srcOrd="0" destOrd="0" presId="urn:microsoft.com/office/officeart/2005/8/layout/pList1#4"/>
    <dgm:cxn modelId="{E5D55F78-84B0-4E90-B697-5442A1980FE4}" type="presParOf" srcId="{E84073DF-48AE-4EAD-AC19-FB9F0400AB64}" destId="{27412F2C-C3A2-4D57-9799-7FBBB0D068DC}" srcOrd="1" destOrd="0" presId="urn:microsoft.com/office/officeart/2005/8/layout/pList1#4"/>
    <dgm:cxn modelId="{2EEB493D-CA4D-414D-BA05-281E1934A09D}" type="presParOf" srcId="{48311774-F3A7-4292-8BA1-88547EA138B8}" destId="{C02D9254-0AC2-44D3-BA9C-3F46CE8BA099}" srcOrd="1" destOrd="0" presId="urn:microsoft.com/office/officeart/2005/8/layout/pList1#4"/>
    <dgm:cxn modelId="{6E56AFB7-D83A-4D80-A5DB-C918BE5C033E}" type="presParOf" srcId="{48311774-F3A7-4292-8BA1-88547EA138B8}" destId="{991E0164-AC72-47A7-AE7D-A02D1D4E2224}" srcOrd="2" destOrd="0" presId="urn:microsoft.com/office/officeart/2005/8/layout/pList1#4"/>
    <dgm:cxn modelId="{BF141ABC-07CC-4EDE-8198-B61BFEEA28E3}" type="presParOf" srcId="{991E0164-AC72-47A7-AE7D-A02D1D4E2224}" destId="{F0A4E98A-A8CC-4C07-8031-3D30C407419B}" srcOrd="0" destOrd="0" presId="urn:microsoft.com/office/officeart/2005/8/layout/pList1#4"/>
    <dgm:cxn modelId="{54F4A179-0246-4A61-833B-EF14E06E0F72}" type="presParOf" srcId="{991E0164-AC72-47A7-AE7D-A02D1D4E2224}" destId="{CA3D9AF5-B8D3-41C1-BF91-E43BD1585208}" srcOrd="1" destOrd="0" presId="urn:microsoft.com/office/officeart/2005/8/layout/pList1#4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1#1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1#2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1#3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List1#4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725466B-9635-4D03-91ED-35E485353480}" type="datetimeFigureOut">
              <a:rPr lang="ru-RU"/>
              <a:pPr>
                <a:defRPr/>
              </a:pPr>
              <a:t>29.12.2014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80E4C10-6FEA-4C38-BC27-30A1B63C9C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…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Обратите внимание, раньше основные образовательные программы дошкольного образования разрабатывались </a:t>
            </a:r>
            <a:r>
              <a:rPr lang="ru-RU" b="1" smtClean="0"/>
              <a:t>на основе </a:t>
            </a:r>
            <a:r>
              <a:rPr lang="ru-RU" smtClean="0"/>
              <a:t>примерных основных</a:t>
            </a:r>
            <a:r>
              <a:rPr lang="en-US" smtClean="0"/>
              <a:t> </a:t>
            </a:r>
            <a:r>
              <a:rPr lang="ru-RU" smtClean="0"/>
              <a:t>образовательных программ дошкольного образования.</a:t>
            </a:r>
            <a:r>
              <a:rPr lang="en-US" smtClean="0"/>
              <a:t> </a:t>
            </a:r>
            <a:r>
              <a:rPr lang="ru-RU" smtClean="0"/>
              <a:t>Следует отметить, что «учитывать программу» -значит, принимать ее во внимание, иметь в виду, «прислушиваться» к ней при осуществлении</a:t>
            </a:r>
            <a:r>
              <a:rPr lang="en-US" smtClean="0"/>
              <a:t> </a:t>
            </a:r>
            <a:r>
              <a:rPr lang="ru-RU" smtClean="0"/>
              <a:t>образовательной деятельности. Основываться на программе - руководствоваться ею как опорой, каркасом образовательной деятельности.</a:t>
            </a:r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A902E7-63D0-4ABF-BAED-E22D725B7B2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Для успешной реализации Программы должны быть обеспечены следующие психолого-педагогические условия: </a:t>
            </a:r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6DCDDC-E57E-472B-87DA-7BF516B5B0A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E4CA6-6B39-454E-8F87-7E53F4DF546A}" type="datetimeFigureOut">
              <a:rPr lang="ru-RU"/>
              <a:pPr>
                <a:defRPr/>
              </a:pPr>
              <a:t>29.12.2014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9A837-09A3-49C6-B386-7A7D5B4EA4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6FEC1-92B7-430F-9D6F-AA8A7E228A16}" type="datetimeFigureOut">
              <a:rPr lang="ru-RU"/>
              <a:pPr>
                <a:defRPr/>
              </a:pPr>
              <a:t>29.12.2014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A25A5-FB72-4CF3-806D-70EC14AF46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DB2A0-605B-4E52-9667-2746D8209708}" type="datetimeFigureOut">
              <a:rPr lang="ru-RU"/>
              <a:pPr>
                <a:defRPr/>
              </a:pPr>
              <a:t>29.12.2014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D58B4-5717-47C6-AF4C-BEFB187530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C2E03-09A3-4581-886F-919EC7B35715}" type="datetimeFigureOut">
              <a:rPr lang="ru-RU"/>
              <a:pPr>
                <a:defRPr/>
              </a:pPr>
              <a:t>29.12.2014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33CB0-042B-4E2E-941A-38CBDDC3C4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AC8BB-3B09-453E-913C-CEF73D08E48F}" type="datetimeFigureOut">
              <a:rPr lang="ru-RU"/>
              <a:pPr>
                <a:defRPr/>
              </a:pPr>
              <a:t>29.12.2014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C4E146-BA7E-42C0-A2EC-CE161088AA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A7D89-4A36-4A0D-B693-98BB41DD818B}" type="datetimeFigureOut">
              <a:rPr lang="ru-RU"/>
              <a:pPr>
                <a:defRPr/>
              </a:pPr>
              <a:t>29.12.2014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A80EE-8D6E-40BF-88B1-53BA9179C7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8E9A1-AB1A-46EF-B19B-010C0B48CB06}" type="datetimeFigureOut">
              <a:rPr lang="ru-RU"/>
              <a:pPr>
                <a:defRPr/>
              </a:pPr>
              <a:t>29.12.2014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69362-7006-4A14-9FC0-4266A3B0DD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013D7-4207-4A7C-B0EB-404A9ABC589F}" type="datetimeFigureOut">
              <a:rPr lang="ru-RU"/>
              <a:pPr>
                <a:defRPr/>
              </a:pPr>
              <a:t>29.12.2014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3D214-0629-45CB-81DE-6CDC4198FD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DB687-1B2F-41F8-8216-FFDD939F65A6}" type="datetimeFigureOut">
              <a:rPr lang="ru-RU"/>
              <a:pPr>
                <a:defRPr/>
              </a:pPr>
              <a:t>29.12.2014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F07C7-E58A-4B1C-AC62-6A3D13786C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61198-9176-4AC0-84B3-BC3622D3D4F8}" type="datetimeFigureOut">
              <a:rPr lang="ru-RU"/>
              <a:pPr>
                <a:defRPr/>
              </a:pPr>
              <a:t>29.12.2014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7E857-80C7-49EE-8BC5-6B030BAEBE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CF230-DB87-4E38-976B-0BE3AD1B1456}" type="datetimeFigureOut">
              <a:rPr lang="ru-RU"/>
              <a:pPr>
                <a:defRPr/>
              </a:pPr>
              <a:t>29.12.2014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6999D-F166-478A-80F2-DF82C933BF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277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5DCF79E-AA3E-4E98-B1E9-488EFA29694C}" type="datetimeFigureOut">
              <a:rPr lang="ru-RU"/>
              <a:pPr>
                <a:defRPr/>
              </a:pPr>
              <a:t>29.12.2014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80D77A8-6BDA-4B8D-A132-288F4AB767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4000"/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39750" y="1484313"/>
            <a:ext cx="8208963" cy="2628900"/>
          </a:xfrm>
          <a:prstGeom prst="rect">
            <a:avLst/>
          </a:prstGeom>
        </p:spPr>
        <p:txBody>
          <a:bodyPr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«Федеральный государственный образовательный стандарт дошкольного образования»</a:t>
            </a:r>
          </a:p>
        </p:txBody>
      </p:sp>
      <p:sp>
        <p:nvSpPr>
          <p:cNvPr id="14339" name="Подзаголовок 8"/>
          <p:cNvSpPr txBox="1">
            <a:spLocks/>
          </p:cNvSpPr>
          <p:nvPr/>
        </p:nvSpPr>
        <p:spPr bwMode="auto">
          <a:xfrm>
            <a:off x="2646363" y="3573463"/>
            <a:ext cx="5897562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ru-RU" altLang="ru-RU" sz="2400" b="1">
                <a:solidFill>
                  <a:srgbClr val="002060"/>
                </a:solidFill>
                <a:latin typeface="Calibri" pitchFamily="34" charset="0"/>
                <a:cs typeface="Arial" charset="0"/>
              </a:rPr>
              <a:t>«Воспитание служит необходимой </a:t>
            </a:r>
          </a:p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ru-RU" altLang="ru-RU" sz="2400" b="1">
                <a:solidFill>
                  <a:srgbClr val="002060"/>
                </a:solidFill>
                <a:latin typeface="Calibri" pitchFamily="34" charset="0"/>
                <a:cs typeface="Arial" charset="0"/>
              </a:rPr>
              <a:t>и всеобщей формой развития ребенка. </a:t>
            </a:r>
          </a:p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ru-RU" altLang="ru-RU" sz="2400" b="1">
                <a:solidFill>
                  <a:srgbClr val="002060"/>
                </a:solidFill>
                <a:latin typeface="Calibri" pitchFamily="34" charset="0"/>
                <a:cs typeface="Arial" charset="0"/>
              </a:rPr>
              <a:t>Воспитание достигает своих целей, </a:t>
            </a:r>
          </a:p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ru-RU" altLang="ru-RU" sz="2400" b="1">
                <a:solidFill>
                  <a:srgbClr val="002060"/>
                </a:solidFill>
                <a:latin typeface="Calibri" pitchFamily="34" charset="0"/>
                <a:cs typeface="Arial" charset="0"/>
              </a:rPr>
              <a:t>если умеет направить собственную </a:t>
            </a:r>
          </a:p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ru-RU" altLang="ru-RU" sz="2400" b="1">
                <a:solidFill>
                  <a:srgbClr val="002060"/>
                </a:solidFill>
                <a:latin typeface="Calibri" pitchFamily="34" charset="0"/>
                <a:cs typeface="Arial" charset="0"/>
              </a:rPr>
              <a:t>деятельность ребенка»</a:t>
            </a:r>
          </a:p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ru-RU" altLang="ru-RU" sz="2400" b="1">
                <a:solidFill>
                  <a:srgbClr val="002060"/>
                </a:solidFill>
                <a:latin typeface="Calibri" pitchFamily="34" charset="0"/>
                <a:cs typeface="Arial" charset="0"/>
              </a:rPr>
              <a:t>(В. В. Давыдов)</a:t>
            </a:r>
          </a:p>
          <a:p>
            <a:pPr algn="r">
              <a:lnSpc>
                <a:spcPct val="90000"/>
              </a:lnSpc>
            </a:pPr>
            <a:r>
              <a:rPr lang="ru-RU" altLang="ru-RU" sz="2400" b="1">
                <a:solidFill>
                  <a:srgbClr val="002060"/>
                </a:solidFill>
                <a:latin typeface="Calibri" pitchFamily="34" charset="0"/>
                <a:cs typeface="Arial" charset="0"/>
              </a:rPr>
              <a:t> </a:t>
            </a:r>
          </a:p>
          <a:p>
            <a:pPr algn="r">
              <a:lnSpc>
                <a:spcPct val="90000"/>
              </a:lnSpc>
            </a:pPr>
            <a:r>
              <a:rPr lang="ru-RU" altLang="ru-RU" sz="2800" b="1">
                <a:latin typeface="Calibri" pitchFamily="34" charset="0"/>
                <a:cs typeface="Arial" charset="0"/>
              </a:rPr>
              <a:t> </a:t>
            </a:r>
          </a:p>
          <a:p>
            <a:pPr algn="r">
              <a:lnSpc>
                <a:spcPct val="90000"/>
              </a:lnSpc>
            </a:pPr>
            <a:endParaRPr lang="ru-RU" altLang="ru-RU" sz="2800" b="1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FD3804-6673-48A2-8E5B-3DF34A987049}" type="slidenum">
              <a:rPr lang="ru-RU"/>
              <a:pPr>
                <a:defRPr/>
              </a:pPr>
              <a:t>10</a:t>
            </a:fld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4294967295"/>
          </p:nvPr>
        </p:nvGraphicFramePr>
        <p:xfrm>
          <a:off x="457200" y="1340768"/>
          <a:ext cx="822960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Психолого-педагогические условия реализации Программы </a:t>
            </a:r>
            <a:r>
              <a:rPr lang="ru-RU" sz="3100" dirty="0" smtClean="0"/>
              <a:t>(продолжение)</a:t>
            </a:r>
            <a:endParaRPr lang="ru-RU" sz="31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4B17C1-F446-495B-A92B-6BF9D81E1736}" type="slidenum">
              <a:rPr lang="ru-RU"/>
              <a:pPr>
                <a:defRPr/>
              </a:pPr>
              <a:t>11</a:t>
            </a:fld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4294967295"/>
          </p:nvPr>
        </p:nvGraphicFramePr>
        <p:xfrm>
          <a:off x="457200" y="1340768"/>
          <a:ext cx="822960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Психолого-педагогические условия реализации Программы </a:t>
            </a:r>
            <a:r>
              <a:rPr lang="ru-RU" sz="3100" dirty="0" smtClean="0"/>
              <a:t>(продолжение)</a:t>
            </a:r>
            <a:endParaRPr lang="ru-RU" sz="31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9000"/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3"/>
          <p:cNvSpPr txBox="1">
            <a:spLocks noChangeArrowheads="1"/>
          </p:cNvSpPr>
          <p:nvPr/>
        </p:nvSpPr>
        <p:spPr bwMode="auto">
          <a:xfrm>
            <a:off x="371475" y="198438"/>
            <a:ext cx="84248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40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Требования к результатам</a:t>
            </a:r>
            <a:endParaRPr lang="ru-RU" altLang="ru-RU" sz="3600" b="1" i="1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30723" name="Содержимое 2"/>
          <p:cNvSpPr>
            <a:spLocks/>
          </p:cNvSpPr>
          <p:nvPr/>
        </p:nvSpPr>
        <p:spPr bwMode="auto">
          <a:xfrm>
            <a:off x="285750" y="1052513"/>
            <a:ext cx="8596313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20000"/>
              </a:spcBef>
              <a:buFont typeface="Arial" charset="0"/>
              <a:buNone/>
            </a:pPr>
            <a:r>
              <a:rPr lang="ru-RU" altLang="ru-RU" sz="28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Требования к результатам освоения представлены в виде целевых ориентиров дошкольного образования. </a:t>
            </a:r>
          </a:p>
        </p:txBody>
      </p:sp>
      <p:sp>
        <p:nvSpPr>
          <p:cNvPr id="30724" name="TextBox 3"/>
          <p:cNvSpPr txBox="1">
            <a:spLocks noChangeArrowheads="1"/>
          </p:cNvSpPr>
          <p:nvPr/>
        </p:nvSpPr>
        <p:spPr bwMode="auto">
          <a:xfrm>
            <a:off x="371475" y="2789238"/>
            <a:ext cx="8423275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40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Каков должен быть выпускник ДОУ?</a:t>
            </a:r>
          </a:p>
        </p:txBody>
      </p:sp>
      <p:sp>
        <p:nvSpPr>
          <p:cNvPr id="30725" name="Прямоугольник 1"/>
          <p:cNvSpPr>
            <a:spLocks noChangeArrowheads="1"/>
          </p:cNvSpPr>
          <p:nvPr/>
        </p:nvSpPr>
        <p:spPr bwMode="auto">
          <a:xfrm>
            <a:off x="371475" y="3933825"/>
            <a:ext cx="82073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ru-RU" altLang="ru-RU" sz="25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Ребенок - выпускник ДОУ должен обладать личностными характеристиками, среди них инициативность, самостоятельность, уверенность в своих силах, положительное отношение к себе и другим, развитое воображение, способность к волевым усилиям, любознательность.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0" y="0"/>
          <a:ext cx="9144000" cy="6853238"/>
        </p:xfrm>
        <a:graphic>
          <a:graphicData uri="http://schemas.openxmlformats.org/presentationml/2006/ole">
            <p:oleObj spid="_x0000_s1028" name="Слайд" r:id="rId3" imgW="3988396" imgH="2991684" progId="PowerPoint.Slide.8">
              <p:embed/>
            </p:oleObj>
          </a:graphicData>
        </a:graphic>
      </p:graphicFrame>
      <p:sp>
        <p:nvSpPr>
          <p:cNvPr id="1029" name="Text Box 2"/>
          <p:cNvSpPr txBox="1">
            <a:spLocks noChangeArrowheads="1"/>
          </p:cNvSpPr>
          <p:nvPr/>
        </p:nvSpPr>
        <p:spPr bwMode="auto">
          <a:xfrm>
            <a:off x="609600" y="517525"/>
            <a:ext cx="8001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spcBef>
                <a:spcPct val="50000"/>
              </a:spcBef>
            </a:pPr>
            <a:r>
              <a:rPr lang="ru-RU" sz="2000" b="1" u="sng">
                <a:solidFill>
                  <a:srgbClr val="0000CC"/>
                </a:solidFill>
                <a:latin typeface="Times New Roman" pitchFamily="18" charset="0"/>
              </a:rPr>
              <a:t> </a:t>
            </a:r>
            <a:endParaRPr lang="ru-RU" sz="20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1030" name="Прямоугольник 17"/>
          <p:cNvSpPr>
            <a:spLocks noChangeArrowheads="1"/>
          </p:cNvSpPr>
          <p:nvPr/>
        </p:nvSpPr>
        <p:spPr bwMode="auto">
          <a:xfrm>
            <a:off x="857250" y="214313"/>
            <a:ext cx="80010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</p:txBody>
      </p:sp>
      <p:sp>
        <p:nvSpPr>
          <p:cNvPr id="1031" name="Заголовок 4"/>
          <p:cNvSpPr>
            <a:spLocks noGrp="1"/>
          </p:cNvSpPr>
          <p:nvPr>
            <p:ph type="ctrTitle"/>
          </p:nvPr>
        </p:nvSpPr>
        <p:spPr>
          <a:xfrm>
            <a:off x="4429125" y="357188"/>
            <a:ext cx="4129088" cy="1470025"/>
          </a:xfrm>
        </p:spPr>
        <p:txBody>
          <a:bodyPr/>
          <a:lstStyle/>
          <a:p>
            <a:pPr algn="r" eaLnBrk="1" hangingPunct="1"/>
            <a:r>
              <a:rPr lang="ru-RU" sz="1600" smtClean="0"/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16013" y="488950"/>
            <a:ext cx="7494587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Различия процесса обучения в детском саду, организованного в виде учебной деятельности и через организацию детских видов деятельности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116013" y="1268413"/>
          <a:ext cx="7561262" cy="526415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{E8B1032C-EA38-4F05-BA0D-38AFFFC7BED3}</a:tableStyleId>
              </a:tblPr>
              <a:tblGrid>
                <a:gridCol w="3960440"/>
                <a:gridCol w="3600401"/>
              </a:tblGrid>
              <a:tr h="56664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Процесс обучения в детском саду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46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Что было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Что будет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  <a:tr h="123573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1. Ребенок – объект </a:t>
                      </a:r>
                      <a:r>
                        <a:rPr lang="ru-RU" sz="2400" dirty="0" smtClean="0">
                          <a:effectLst/>
                        </a:rPr>
                        <a:t> </a:t>
                      </a:r>
                      <a:r>
                        <a:rPr lang="ru-RU" sz="2400" dirty="0">
                          <a:effectLst/>
                        </a:rPr>
                        <a:t>педагогических воздействий взрослого человека. Взрослый – главный. Он руководит и управляет ребенком.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1. Ребенок и взрослый </a:t>
                      </a:r>
                      <a:r>
                        <a:rPr lang="ru-RU" sz="2400" dirty="0" smtClean="0">
                          <a:effectLst/>
                        </a:rPr>
                        <a:t>равны </a:t>
                      </a:r>
                      <a:r>
                        <a:rPr lang="ru-RU" sz="2400" dirty="0">
                          <a:effectLst/>
                        </a:rPr>
                        <a:t>по значимости. Каждый в равной степени ценен. Хотя взрослый, конечно, и старше, и опытнее.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  <a:tr h="13493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2. Активность взрослого выше, чем активность ребенка, в том числе и речевая (взрослый «много» говорит)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2. Активность ребенка по крайней мере не меньше, чем активность взрослого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0" y="0"/>
          <a:ext cx="9144000" cy="6853238"/>
        </p:xfrm>
        <a:graphic>
          <a:graphicData uri="http://schemas.openxmlformats.org/presentationml/2006/ole">
            <p:oleObj spid="_x0000_s2052" name="Слайд" r:id="rId3" imgW="3988396" imgH="2991684" progId="PowerPoint.Slide.8">
              <p:embed/>
            </p:oleObj>
          </a:graphicData>
        </a:graphic>
      </p:graphicFrame>
      <p:sp>
        <p:nvSpPr>
          <p:cNvPr id="2053" name="Text Box 2"/>
          <p:cNvSpPr txBox="1">
            <a:spLocks noChangeArrowheads="1"/>
          </p:cNvSpPr>
          <p:nvPr/>
        </p:nvSpPr>
        <p:spPr bwMode="auto">
          <a:xfrm>
            <a:off x="609600" y="517525"/>
            <a:ext cx="8001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spcBef>
                <a:spcPct val="50000"/>
              </a:spcBef>
            </a:pPr>
            <a:r>
              <a:rPr lang="ru-RU" sz="2000" b="1" u="sng">
                <a:solidFill>
                  <a:srgbClr val="0000CC"/>
                </a:solidFill>
                <a:latin typeface="Times New Roman" pitchFamily="18" charset="0"/>
              </a:rPr>
              <a:t> </a:t>
            </a:r>
            <a:endParaRPr lang="ru-RU" sz="20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2054" name="Прямоугольник 17"/>
          <p:cNvSpPr>
            <a:spLocks noChangeArrowheads="1"/>
          </p:cNvSpPr>
          <p:nvPr/>
        </p:nvSpPr>
        <p:spPr bwMode="auto">
          <a:xfrm>
            <a:off x="857250" y="214313"/>
            <a:ext cx="80010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</p:txBody>
      </p:sp>
      <p:sp>
        <p:nvSpPr>
          <p:cNvPr id="2055" name="Заголовок 4"/>
          <p:cNvSpPr>
            <a:spLocks noGrp="1"/>
          </p:cNvSpPr>
          <p:nvPr>
            <p:ph type="ctrTitle"/>
          </p:nvPr>
        </p:nvSpPr>
        <p:spPr>
          <a:xfrm>
            <a:off x="4429125" y="357188"/>
            <a:ext cx="4129088" cy="1470025"/>
          </a:xfrm>
        </p:spPr>
        <p:txBody>
          <a:bodyPr/>
          <a:lstStyle/>
          <a:p>
            <a:pPr algn="r" eaLnBrk="1" hangingPunct="1"/>
            <a:r>
              <a:rPr lang="ru-RU" sz="1600" smtClean="0"/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16013" y="269875"/>
            <a:ext cx="7494587" cy="6477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Различия процесса обучения в детском саду, организованного в виде учебной деятельности и через организацию детских видов деятельности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46150" y="917575"/>
          <a:ext cx="7834313" cy="559593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{E8B1032C-EA38-4F05-BA0D-38AFFFC7BED3}</a:tableStyleId>
              </a:tblPr>
              <a:tblGrid>
                <a:gridCol w="2971836"/>
                <a:gridCol w="4862314"/>
              </a:tblGrid>
              <a:tr h="33679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Процесс обучения в детском саду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20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Что было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Что будет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  <a:tr h="38776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effectLst/>
                        </a:rPr>
                        <a:t>3. Основная деятельность – учебная. Главный результат учебной деятельности – решение какой-либо учебной задачи, поставленной перед детьми взрослым. Цель – знания, умения и навыки детей. Активность детей нужна для достижения этой цели.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>
                          <a:effectLst/>
                        </a:rPr>
                        <a:t>3.</a:t>
                      </a:r>
                      <a:r>
                        <a:rPr lang="ru-RU" sz="1800" baseline="0" dirty="0" smtClean="0">
                          <a:effectLst/>
                        </a:rPr>
                        <a:t> </a:t>
                      </a:r>
                      <a:r>
                        <a:rPr lang="ru-RU" sz="1800" kern="1200" dirty="0" smtClean="0">
                          <a:effectLst/>
                        </a:rPr>
                        <a:t>Основная деятельность – это так называемые детские виды деятельности.</a:t>
                      </a:r>
                    </a:p>
                    <a:p>
                      <a:pPr algn="just"/>
                      <a:r>
                        <a:rPr lang="ru-RU" sz="1800" kern="1200" dirty="0" smtClean="0">
                          <a:effectLst/>
                        </a:rPr>
                        <a:t>«Ребенок должен быть активен. Но при этом важно, чтобы его активность не была беспорядочной, хаотичной, а оформлялась во вполне определенные, присущие дошкольнику виды деятельности… общение, игра,  предметная деятельность, конструирование, изобразительная деятельность, элементарная трудовая деятельность»</a:t>
                      </a:r>
                    </a:p>
                    <a:p>
                      <a:pPr algn="just"/>
                      <a:r>
                        <a:rPr lang="ru-RU" sz="1800" kern="1200" dirty="0" smtClean="0">
                          <a:effectLst/>
                        </a:rPr>
                        <a:t>«Сам процесс их выполнения и итоги прежде всего радуют самих детей и окружающих взрослых, не имея при этом каких-либо жестких норм и правил».</a:t>
                      </a:r>
                    </a:p>
                    <a:p>
                      <a:pPr algn="just"/>
                      <a:r>
                        <a:rPr lang="ru-RU" sz="1800" kern="1200" dirty="0" smtClean="0">
                          <a:effectLst/>
                        </a:rPr>
                        <a:t>Цель: подлинная активность (деятельность) детей, а освоение знаний, умений и навыков – побочный эффект этой активности.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0" y="0"/>
          <a:ext cx="9144000" cy="6853238"/>
        </p:xfrm>
        <a:graphic>
          <a:graphicData uri="http://schemas.openxmlformats.org/presentationml/2006/ole">
            <p:oleObj spid="_x0000_s3076" name="Слайд" r:id="rId3" imgW="3988396" imgH="2991684" progId="PowerPoint.Slide.8">
              <p:embed/>
            </p:oleObj>
          </a:graphicData>
        </a:graphic>
      </p:graphicFrame>
      <p:sp>
        <p:nvSpPr>
          <p:cNvPr id="3077" name="Text Box 2"/>
          <p:cNvSpPr txBox="1">
            <a:spLocks noChangeArrowheads="1"/>
          </p:cNvSpPr>
          <p:nvPr/>
        </p:nvSpPr>
        <p:spPr bwMode="auto">
          <a:xfrm>
            <a:off x="609600" y="517525"/>
            <a:ext cx="8001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spcBef>
                <a:spcPct val="50000"/>
              </a:spcBef>
            </a:pPr>
            <a:r>
              <a:rPr lang="ru-RU" sz="2000" b="1" u="sng">
                <a:solidFill>
                  <a:srgbClr val="0000CC"/>
                </a:solidFill>
                <a:latin typeface="Times New Roman" pitchFamily="18" charset="0"/>
              </a:rPr>
              <a:t> </a:t>
            </a:r>
            <a:endParaRPr lang="ru-RU" sz="20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078" name="Прямоугольник 17"/>
          <p:cNvSpPr>
            <a:spLocks noChangeArrowheads="1"/>
          </p:cNvSpPr>
          <p:nvPr/>
        </p:nvSpPr>
        <p:spPr bwMode="auto">
          <a:xfrm>
            <a:off x="857250" y="214313"/>
            <a:ext cx="80010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</p:txBody>
      </p:sp>
      <p:sp>
        <p:nvSpPr>
          <p:cNvPr id="3079" name="Заголовок 4"/>
          <p:cNvSpPr>
            <a:spLocks noGrp="1"/>
          </p:cNvSpPr>
          <p:nvPr>
            <p:ph type="ctrTitle"/>
          </p:nvPr>
        </p:nvSpPr>
        <p:spPr>
          <a:xfrm>
            <a:off x="4429125" y="357188"/>
            <a:ext cx="4129088" cy="1470025"/>
          </a:xfrm>
        </p:spPr>
        <p:txBody>
          <a:bodyPr/>
          <a:lstStyle/>
          <a:p>
            <a:pPr algn="r" eaLnBrk="1" hangingPunct="1"/>
            <a:r>
              <a:rPr lang="ru-RU" sz="1600" smtClean="0"/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16013" y="488950"/>
            <a:ext cx="7494587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Различия процесса обучения в детском саду, организованного в виде учебной деятельности и через организацию детских видов деятельности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116013" y="1484313"/>
          <a:ext cx="7561262" cy="47863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{E8B1032C-EA38-4F05-BA0D-38AFFFC7BED3}</a:tableStyleId>
              </a:tblPr>
              <a:tblGrid>
                <a:gridCol w="3960440"/>
                <a:gridCol w="3600401"/>
              </a:tblGrid>
              <a:tr h="56664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Процесс обучения в детском саду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46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Что было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Что будет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  <a:tr h="13509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effectLst/>
                        </a:rPr>
                        <a:t>4. Основная модель организации образовательного процесса – учебная.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effectLst/>
                        </a:rPr>
                        <a:t>4. Основная модель организации образовательного процесса – совместная деятельность взрослого и ребенка 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  <a:tr h="16866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effectLst/>
                        </a:rPr>
                        <a:t>5. Основная форма работы с детьми -  занятие.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effectLst/>
                        </a:rPr>
                        <a:t>5. Основные формы работы с детьми – рассматривание, наблюдения, беседы, разговоры, экспериментирование, исследования, коллекционирование, чтение, реализация проектов, мастерские и т.д.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0" y="0"/>
          <a:ext cx="9144000" cy="6853238"/>
        </p:xfrm>
        <a:graphic>
          <a:graphicData uri="http://schemas.openxmlformats.org/presentationml/2006/ole">
            <p:oleObj spid="_x0000_s4100" name="Слайд" r:id="rId3" imgW="3988396" imgH="2991684" progId="PowerPoint.Slide.8">
              <p:embed/>
            </p:oleObj>
          </a:graphicData>
        </a:graphic>
      </p:graphicFrame>
      <p:sp>
        <p:nvSpPr>
          <p:cNvPr id="4101" name="Text Box 2"/>
          <p:cNvSpPr txBox="1">
            <a:spLocks noChangeArrowheads="1"/>
          </p:cNvSpPr>
          <p:nvPr/>
        </p:nvSpPr>
        <p:spPr bwMode="auto">
          <a:xfrm>
            <a:off x="609600" y="517525"/>
            <a:ext cx="8001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spcBef>
                <a:spcPct val="50000"/>
              </a:spcBef>
            </a:pPr>
            <a:r>
              <a:rPr lang="ru-RU" sz="2000" b="1" u="sng">
                <a:solidFill>
                  <a:srgbClr val="0000CC"/>
                </a:solidFill>
                <a:latin typeface="Times New Roman" pitchFamily="18" charset="0"/>
              </a:rPr>
              <a:t> </a:t>
            </a:r>
            <a:endParaRPr lang="ru-RU" sz="20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4102" name="Прямоугольник 17"/>
          <p:cNvSpPr>
            <a:spLocks noChangeArrowheads="1"/>
          </p:cNvSpPr>
          <p:nvPr/>
        </p:nvSpPr>
        <p:spPr bwMode="auto">
          <a:xfrm>
            <a:off x="857250" y="214313"/>
            <a:ext cx="80010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</p:txBody>
      </p:sp>
      <p:sp>
        <p:nvSpPr>
          <p:cNvPr id="4103" name="Заголовок 4"/>
          <p:cNvSpPr>
            <a:spLocks noGrp="1"/>
          </p:cNvSpPr>
          <p:nvPr>
            <p:ph type="ctrTitle"/>
          </p:nvPr>
        </p:nvSpPr>
        <p:spPr>
          <a:xfrm>
            <a:off x="4429125" y="357188"/>
            <a:ext cx="4129088" cy="1470025"/>
          </a:xfrm>
        </p:spPr>
        <p:txBody>
          <a:bodyPr/>
          <a:lstStyle/>
          <a:p>
            <a:pPr algn="r" eaLnBrk="1" hangingPunct="1"/>
            <a:r>
              <a:rPr lang="ru-RU" sz="1600" smtClean="0"/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16013" y="488950"/>
            <a:ext cx="7494587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Различия процесса обучения в детском саду, организованного в виде учебной деятельности и через организацию детских видов деятельности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49338" y="1412875"/>
          <a:ext cx="7561262" cy="463073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{E8B1032C-EA38-4F05-BA0D-38AFFFC7BED3}</a:tableStyleId>
              </a:tblPr>
              <a:tblGrid>
                <a:gridCol w="3960440"/>
                <a:gridCol w="3600401"/>
              </a:tblGrid>
              <a:tr h="54394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Процесс обучения в детском саду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61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Что было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Что будет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  <a:tr h="35511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effectLst/>
                        </a:rPr>
                        <a:t>6. </a:t>
                      </a:r>
                      <a:r>
                        <a:rPr lang="ru-RU" sz="1600" kern="1200" dirty="0" smtClean="0">
                          <a:effectLst/>
                        </a:rPr>
                        <a:t>Мотивы обучения на занятии, как правило, не связаны с интересом детей к самой учебной деятельности. «Удерживает»  детей на занятии авторитет взрослого. Именно поэтому педагогам зачастую приходится «украшать» занятие наглядностью, игровыми приемами, персонажами, чтобы облечь учебный процесс в привлекательную для дошкольников форму. Но ведь «подлинная цель взрослого вовсе не поиграть, а использовать игрушку для мотивации освоения непривлекательных для детей предметных знаний».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effectLst/>
                        </a:rPr>
                        <a:t>6. Мотивы обучения, осуществляемого как организация детских видов деятельности, связаны в первую очередь с интересом детей к этим видам деятельности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0" y="0"/>
          <a:ext cx="9144000" cy="6853238"/>
        </p:xfrm>
        <a:graphic>
          <a:graphicData uri="http://schemas.openxmlformats.org/presentationml/2006/ole">
            <p:oleObj spid="_x0000_s5124" name="Слайд" r:id="rId3" imgW="3988396" imgH="2991684" progId="PowerPoint.Slide.8">
              <p:embed/>
            </p:oleObj>
          </a:graphicData>
        </a:graphic>
      </p:graphicFrame>
      <p:sp>
        <p:nvSpPr>
          <p:cNvPr id="5125" name="Text Box 2"/>
          <p:cNvSpPr txBox="1">
            <a:spLocks noChangeArrowheads="1"/>
          </p:cNvSpPr>
          <p:nvPr/>
        </p:nvSpPr>
        <p:spPr bwMode="auto">
          <a:xfrm>
            <a:off x="609600" y="517525"/>
            <a:ext cx="8001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spcBef>
                <a:spcPct val="50000"/>
              </a:spcBef>
            </a:pPr>
            <a:r>
              <a:rPr lang="ru-RU" sz="2000" b="1" u="sng">
                <a:solidFill>
                  <a:srgbClr val="0000CC"/>
                </a:solidFill>
                <a:latin typeface="Times New Roman" pitchFamily="18" charset="0"/>
              </a:rPr>
              <a:t> </a:t>
            </a:r>
            <a:endParaRPr lang="ru-RU" sz="20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5126" name="Прямоугольник 17"/>
          <p:cNvSpPr>
            <a:spLocks noChangeArrowheads="1"/>
          </p:cNvSpPr>
          <p:nvPr/>
        </p:nvSpPr>
        <p:spPr bwMode="auto">
          <a:xfrm>
            <a:off x="857250" y="214313"/>
            <a:ext cx="80010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</p:txBody>
      </p:sp>
      <p:sp>
        <p:nvSpPr>
          <p:cNvPr id="5127" name="Заголовок 4"/>
          <p:cNvSpPr>
            <a:spLocks noGrp="1"/>
          </p:cNvSpPr>
          <p:nvPr>
            <p:ph type="ctrTitle"/>
          </p:nvPr>
        </p:nvSpPr>
        <p:spPr>
          <a:xfrm>
            <a:off x="4429125" y="357188"/>
            <a:ext cx="4129088" cy="1470025"/>
          </a:xfrm>
        </p:spPr>
        <p:txBody>
          <a:bodyPr/>
          <a:lstStyle/>
          <a:p>
            <a:pPr algn="r" eaLnBrk="1" hangingPunct="1"/>
            <a:r>
              <a:rPr lang="ru-RU" sz="1600" smtClean="0"/>
              <a:t>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958850" y="1139825"/>
          <a:ext cx="7808913" cy="538638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{E8B1032C-EA38-4F05-BA0D-38AFFFC7BED3}</a:tableStyleId>
              </a:tblPr>
              <a:tblGrid>
                <a:gridCol w="3563243"/>
                <a:gridCol w="4245248"/>
              </a:tblGrid>
              <a:tr h="29664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Процесс обучения в детском саду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48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Что было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Что будет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  <a:tr h="439483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effectLst/>
                        </a:rPr>
                        <a:t>7. Применяются в основном так называемые прямые методы обучения: совместные действия, прямой показ, демонстрация образца, прямая словесную инструкцию, рассказ и объяснение педагога.  (при частичном использовании опосредованных)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effectLst/>
                        </a:rPr>
                        <a:t>7. Применяются в основном так называемые опосредованные методы обучения, когда педагог не ставит перед ребенком определенных задач, но путем учета его интересов, создания предметно-развивающей среды, поддержания общения детей, удачных попыток в изобразительной и других видах </a:t>
                      </a:r>
                      <a:r>
                        <a:rPr lang="ru-RU" sz="2000" kern="1200" dirty="0" err="1" smtClean="0">
                          <a:effectLst/>
                        </a:rPr>
                        <a:t>дея¬тельности</a:t>
                      </a:r>
                      <a:r>
                        <a:rPr lang="ru-RU" sz="2000" kern="1200" dirty="0" smtClean="0">
                          <a:effectLst/>
                        </a:rPr>
                        <a:t> добивается решения развивающих и коррекционных задач (при частичном использовании прямых) +</a:t>
                      </a:r>
                      <a:r>
                        <a:rPr lang="ru-RU" sz="2000" kern="1200" baseline="0" dirty="0" smtClean="0">
                          <a:effectLst/>
                        </a:rPr>
                        <a:t> </a:t>
                      </a:r>
                      <a:r>
                        <a:rPr lang="ru-RU" sz="2000" kern="1200" dirty="0" smtClean="0">
                          <a:effectLst/>
                        </a:rPr>
                        <a:t>методы проблемного</a:t>
                      </a:r>
                      <a:r>
                        <a:rPr lang="ru-RU" sz="2000" kern="1200" baseline="0" dirty="0" smtClean="0">
                          <a:effectLst/>
                        </a:rPr>
                        <a:t> воспитания и обучения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128713" y="393700"/>
            <a:ext cx="7494587" cy="6477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Различия процесса обучения в детском саду, организованного в виде учебной деятельности и через организацию детских видов деятельности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0" y="0"/>
          <a:ext cx="9144000" cy="6853238"/>
        </p:xfrm>
        <a:graphic>
          <a:graphicData uri="http://schemas.openxmlformats.org/presentationml/2006/ole">
            <p:oleObj spid="_x0000_s6148" name="Слайд" r:id="rId3" imgW="3988396" imgH="2991684" progId="PowerPoint.Slide.8">
              <p:embed/>
            </p:oleObj>
          </a:graphicData>
        </a:graphic>
      </p:graphicFrame>
      <p:sp>
        <p:nvSpPr>
          <p:cNvPr id="6149" name="Text Box 2"/>
          <p:cNvSpPr txBox="1">
            <a:spLocks noChangeArrowheads="1"/>
          </p:cNvSpPr>
          <p:nvPr/>
        </p:nvSpPr>
        <p:spPr bwMode="auto">
          <a:xfrm>
            <a:off x="609600" y="517525"/>
            <a:ext cx="8001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spcBef>
                <a:spcPct val="50000"/>
              </a:spcBef>
            </a:pPr>
            <a:r>
              <a:rPr lang="ru-RU" sz="2000" b="1" u="sng">
                <a:solidFill>
                  <a:srgbClr val="0000CC"/>
                </a:solidFill>
                <a:latin typeface="Times New Roman" pitchFamily="18" charset="0"/>
              </a:rPr>
              <a:t> </a:t>
            </a:r>
            <a:endParaRPr lang="ru-RU" sz="20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6150" name="Прямоугольник 17"/>
          <p:cNvSpPr>
            <a:spLocks noChangeArrowheads="1"/>
          </p:cNvSpPr>
          <p:nvPr/>
        </p:nvSpPr>
        <p:spPr bwMode="auto">
          <a:xfrm>
            <a:off x="857250" y="214313"/>
            <a:ext cx="80010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  <a:p>
            <a:pPr defTabSz="912813"/>
            <a:endParaRPr lang="ru-RU" sz="1600">
              <a:latin typeface="Calibri" pitchFamily="34" charset="0"/>
            </a:endParaRPr>
          </a:p>
        </p:txBody>
      </p:sp>
      <p:sp>
        <p:nvSpPr>
          <p:cNvPr id="6151" name="Заголовок 4"/>
          <p:cNvSpPr>
            <a:spLocks noGrp="1"/>
          </p:cNvSpPr>
          <p:nvPr>
            <p:ph type="ctrTitle"/>
          </p:nvPr>
        </p:nvSpPr>
        <p:spPr>
          <a:xfrm>
            <a:off x="4429125" y="357188"/>
            <a:ext cx="4129088" cy="1470025"/>
          </a:xfrm>
        </p:spPr>
        <p:txBody>
          <a:bodyPr/>
          <a:lstStyle/>
          <a:p>
            <a:pPr algn="r" eaLnBrk="1" hangingPunct="1"/>
            <a:r>
              <a:rPr lang="ru-RU" sz="1600" smtClean="0"/>
              <a:t>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954088" y="1341438"/>
          <a:ext cx="7808912" cy="522922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{E8B1032C-EA38-4F05-BA0D-38AFFFC7BED3}</a:tableStyleId>
              </a:tblPr>
              <a:tblGrid>
                <a:gridCol w="3563243"/>
                <a:gridCol w="4245248"/>
              </a:tblGrid>
              <a:tr h="28803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Процесс обучения в детском саду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46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Что было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Что будет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  <a:tr h="16866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8.</a:t>
                      </a:r>
                      <a:r>
                        <a:rPr lang="ru-RU" sz="2000" kern="1200" dirty="0" smtClean="0">
                          <a:effectLst/>
                        </a:rPr>
                        <a:t> Все дети обязательно должны присутствовать на занятии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8.</a:t>
                      </a:r>
                      <a:r>
                        <a:rPr lang="ru-RU" sz="2000" kern="1200" dirty="0" smtClean="0">
                          <a:effectLst/>
                        </a:rPr>
                        <a:t> Допускаются так называемые свободные «вход» и «выход» детей, что вовсе не предполагает провозглашения анархии в детском саду. Уважая ребенка, его состояние, настроение, предпочтение и интересы, взрослый обязан предоставить ему возможность выбора – участвовать или не участвовать вместе с другими детьми в совместном деле, но при этом вправе потребовать такого же уважения и к участникам этого совместного дела.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475" marR="47475" marT="0" marB="0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116013" y="488950"/>
            <a:ext cx="7494587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Различия процесса обучения в детском саду, организованного в виде учебной деятельности и через организацию детских видов деятельности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-684213" y="2924175"/>
            <a:ext cx="7461251" cy="507365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0000CC"/>
                </a:solidFill>
                <a:latin typeface="Ticker Tape" panose="020B0500000000000000" pitchFamily="34" charset="0"/>
                <a:cs typeface="Times New Roman" pitchFamily="18" charset="0"/>
              </a:rPr>
              <a:t>«Если мы будем учить сегодня так, как учили вчера, мы украдем у детей завтра».</a:t>
            </a:r>
            <a:br>
              <a:rPr lang="ru-RU" sz="4800" b="1" dirty="0" smtClean="0">
                <a:solidFill>
                  <a:srgbClr val="0000CC"/>
                </a:solidFill>
                <a:latin typeface="Ticker Tape" panose="020B0500000000000000" pitchFamily="34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00CC"/>
                </a:solidFill>
                <a:latin typeface="Ticker Tape" panose="020B0500000000000000" pitchFamily="34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0000CC"/>
                </a:solidFill>
                <a:latin typeface="Ticker Tape" panose="020B0500000000000000" pitchFamily="34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00CC"/>
                </a:solidFill>
                <a:latin typeface="Ticker Tape" panose="020B0500000000000000" pitchFamily="34" charset="0"/>
                <a:cs typeface="Times New Roman" pitchFamily="18" charset="0"/>
              </a:rPr>
              <a:t>Джон </a:t>
            </a:r>
            <a:r>
              <a:rPr lang="ru-RU" sz="4800" b="1" dirty="0" err="1" smtClean="0">
                <a:solidFill>
                  <a:srgbClr val="0000CC"/>
                </a:solidFill>
                <a:latin typeface="Ticker Tape" panose="020B0500000000000000" pitchFamily="34" charset="0"/>
                <a:cs typeface="Times New Roman" pitchFamily="18" charset="0"/>
              </a:rPr>
              <a:t>Дьюи</a:t>
            </a:r>
            <a:r>
              <a:rPr lang="ru-RU" sz="4800" b="1" dirty="0" smtClean="0">
                <a:solidFill>
                  <a:srgbClr val="0000CC"/>
                </a:solidFill>
                <a:latin typeface="Ticker Tape" panose="020B0500000000000000" pitchFamily="34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0000CC"/>
                </a:solidFill>
                <a:latin typeface="Ticker Tape" panose="020B0500000000000000" pitchFamily="34" charset="0"/>
                <a:cs typeface="Times New Roman" pitchFamily="18" charset="0"/>
              </a:rPr>
            </a:b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79388" y="260350"/>
            <a:ext cx="8785225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8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Что такое Федеральный государственный стандарт дошкольного образования?</a:t>
            </a:r>
          </a:p>
        </p:txBody>
      </p:sp>
      <p:sp>
        <p:nvSpPr>
          <p:cNvPr id="15363" name="Содержимое 4"/>
          <p:cNvSpPr txBox="1">
            <a:spLocks/>
          </p:cNvSpPr>
          <p:nvPr/>
        </p:nvSpPr>
        <p:spPr bwMode="auto">
          <a:xfrm>
            <a:off x="179388" y="2297113"/>
            <a:ext cx="8785225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ru-RU" altLang="ru-RU" sz="3200" b="1">
                <a:solidFill>
                  <a:srgbClr val="002060"/>
                </a:solidFill>
                <a:latin typeface="Calibri" pitchFamily="34" charset="0"/>
              </a:rPr>
              <a:t>	Федеральные государственные стандарты устанавливаются в Российской Федерации в соответствии с требованием статьи 12 «Закона об образовании» и представляют собой «совокупность обязательных требований к дошкольному образованию».</a:t>
            </a:r>
            <a:endParaRPr lang="ru-RU" altLang="ru-RU" sz="3600" b="1" i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3000"/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-252413" y="33338"/>
            <a:ext cx="8785226" cy="126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8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Что является отличительной особенностью ФГОС ДО?</a:t>
            </a:r>
          </a:p>
        </p:txBody>
      </p:sp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204788" y="2605088"/>
            <a:ext cx="8785225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2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Ключевая установка стандарта - поддержка разнообразия детства через создание условий социальной ситуации содействия взрослых и детей ради развития способностей каждого ребенка.</a:t>
            </a:r>
          </a:p>
        </p:txBody>
      </p:sp>
      <p:pic>
        <p:nvPicPr>
          <p:cNvPr id="16388" name="Picture 12" descr="G:\фоны\картиночки про детей\dewozka zitae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72338" y="188913"/>
            <a:ext cx="1871662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7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204788" y="55563"/>
            <a:ext cx="8785225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40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Что является основными целями </a:t>
            </a:r>
          </a:p>
          <a:p>
            <a:pPr algn="ctr"/>
            <a:r>
              <a:rPr lang="ru-RU" altLang="ru-RU" sz="40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ФГОС ДО?</a:t>
            </a:r>
          </a:p>
        </p:txBody>
      </p:sp>
      <p:sp>
        <p:nvSpPr>
          <p:cNvPr id="17411" name="Содержимое 2"/>
          <p:cNvSpPr txBox="1">
            <a:spLocks/>
          </p:cNvSpPr>
          <p:nvPr/>
        </p:nvSpPr>
        <p:spPr bwMode="auto">
          <a:xfrm>
            <a:off x="233363" y="1557338"/>
            <a:ext cx="8785225" cy="487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Georgia" pitchFamily="18" charset="0"/>
              <a:buNone/>
            </a:pPr>
            <a:r>
              <a:rPr lang="ru-RU" altLang="ru-RU" sz="28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• </a:t>
            </a:r>
            <a:r>
              <a:rPr lang="ru-RU" altLang="ru-RU" sz="32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обеспечение государством равенства возможностей для каждого ребенка в получении качественного дошкольного образования;</a:t>
            </a:r>
          </a:p>
          <a:p>
            <a:pPr>
              <a:spcBef>
                <a:spcPct val="20000"/>
              </a:spcBef>
              <a:buFont typeface="Georgia" pitchFamily="18" charset="0"/>
              <a:buNone/>
            </a:pPr>
            <a:r>
              <a:rPr lang="ru-RU" altLang="ru-RU" sz="32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• обеспечение государственных гарантий уровня и качества образования;</a:t>
            </a:r>
          </a:p>
          <a:p>
            <a:pPr>
              <a:spcBef>
                <a:spcPct val="20000"/>
              </a:spcBef>
              <a:buFont typeface="Georgia" pitchFamily="18" charset="0"/>
              <a:buNone/>
            </a:pPr>
            <a:r>
              <a:rPr lang="ru-RU" altLang="ru-RU" sz="32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• сохранение единства образовательного пространства РФ относительно уровня дошкольного образования.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/>
          </p:cNvSpPr>
          <p:nvPr/>
        </p:nvSpPr>
        <p:spPr bwMode="auto">
          <a:xfrm>
            <a:off x="528638" y="2111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40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Каковы основные принципы устанавливает ФГОС ДО?</a:t>
            </a:r>
          </a:p>
        </p:txBody>
      </p:sp>
      <p:sp>
        <p:nvSpPr>
          <p:cNvPr id="18435" name="Содержимое 2"/>
          <p:cNvSpPr>
            <a:spLocks/>
          </p:cNvSpPr>
          <p:nvPr/>
        </p:nvSpPr>
        <p:spPr bwMode="auto">
          <a:xfrm>
            <a:off x="107950" y="1557338"/>
            <a:ext cx="8928100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altLang="ru-RU" sz="29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	•поддержка разнообразия детства; </a:t>
            </a:r>
          </a:p>
          <a:p>
            <a:pPr>
              <a:spcBef>
                <a:spcPct val="20000"/>
              </a:spcBef>
            </a:pPr>
            <a:r>
              <a:rPr lang="ru-RU" altLang="ru-RU" sz="29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	• сохранение уникальности и самоценности дошкольного детства; </a:t>
            </a:r>
          </a:p>
          <a:p>
            <a:pPr>
              <a:spcBef>
                <a:spcPct val="20000"/>
              </a:spcBef>
            </a:pPr>
            <a:r>
              <a:rPr lang="ru-RU" altLang="ru-RU" sz="29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	•полноценное проживание ребёнком всех этапов дошкольного детства, обогащение детского развития; </a:t>
            </a:r>
          </a:p>
          <a:p>
            <a:pPr>
              <a:spcBef>
                <a:spcPct val="20000"/>
              </a:spcBef>
            </a:pPr>
            <a:r>
              <a:rPr lang="ru-RU" altLang="ru-RU" sz="29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	•создания благоприятной социальной ситуации развития каждого ребёнка в соответствии с его возрастными и индивидуальными особенностями и склонностями.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4000"/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/>
          </p:cNvSpPr>
          <p:nvPr/>
        </p:nvSpPr>
        <p:spPr bwMode="auto">
          <a:xfrm>
            <a:off x="119063" y="0"/>
            <a:ext cx="89296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4000" b="1">
                <a:solidFill>
                  <a:srgbClr val="FF0000"/>
                </a:solidFill>
                <a:latin typeface="Calibri" pitchFamily="34" charset="0"/>
                <a:cs typeface="Arial" charset="0"/>
              </a:rPr>
              <a:t>Какие требования выдвигает новый ФГОС ДО?</a:t>
            </a:r>
          </a:p>
        </p:txBody>
      </p:sp>
      <p:sp>
        <p:nvSpPr>
          <p:cNvPr id="3" name="Содержимое 2"/>
          <p:cNvSpPr>
            <a:spLocks/>
          </p:cNvSpPr>
          <p:nvPr/>
        </p:nvSpPr>
        <p:spPr bwMode="auto">
          <a:xfrm>
            <a:off x="119063" y="1174750"/>
            <a:ext cx="8929687" cy="537368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altLang="ru-RU" sz="2900" b="1" dirty="0" smtClean="0">
                <a:solidFill>
                  <a:srgbClr val="002060"/>
                </a:solidFill>
                <a:cs typeface="Times New Roman" pitchFamily="18" charset="0"/>
              </a:rPr>
              <a:t>	</a:t>
            </a:r>
            <a:r>
              <a:rPr lang="ru-RU" altLang="ru-RU" sz="2800" b="1" dirty="0" smtClean="0">
                <a:solidFill>
                  <a:srgbClr val="002060"/>
                </a:solidFill>
                <a:cs typeface="Times New Roman" pitchFamily="18" charset="0"/>
              </a:rPr>
              <a:t>1. Требования к структуре образовательной программы дошкольного образования;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cs typeface="Times New Roman" pitchFamily="18" charset="0"/>
              </a:rPr>
              <a:t>	2. Требования к условиям реализации образовательной программы дошкольного образования:</a:t>
            </a:r>
          </a:p>
          <a:p>
            <a:pPr marL="457200" indent="-457200" eaLnBrk="1" fontAlgn="auto" hangingPunct="1">
              <a:spcAft>
                <a:spcPts val="0"/>
              </a:spcAft>
              <a:defRPr/>
            </a:pPr>
            <a:r>
              <a:rPr lang="ru-RU" altLang="ru-RU" sz="2600" b="1" i="1" dirty="0" smtClean="0">
                <a:solidFill>
                  <a:srgbClr val="002060"/>
                </a:solidFill>
                <a:cs typeface="Times New Roman" pitchFamily="18" charset="0"/>
              </a:rPr>
              <a:t>к психолого- педагогическим условиям реализации основной образовательной программы дошкольного образования</a:t>
            </a:r>
          </a:p>
          <a:p>
            <a:pPr marL="457200" indent="-457200" eaLnBrk="1" fontAlgn="auto" hangingPunct="1">
              <a:spcAft>
                <a:spcPts val="0"/>
              </a:spcAft>
              <a:defRPr/>
            </a:pPr>
            <a:r>
              <a:rPr lang="ru-RU" altLang="ru-RU" sz="2600" b="1" i="1" dirty="0" smtClean="0">
                <a:solidFill>
                  <a:srgbClr val="002060"/>
                </a:solidFill>
                <a:cs typeface="Times New Roman" pitchFamily="18" charset="0"/>
              </a:rPr>
              <a:t>к развивающей предметно-пространственной среде;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cs typeface="Times New Roman" pitchFamily="18" charset="0"/>
              </a:rPr>
              <a:t>	3. Требования к результатам освоения образовательной программы дошкольного образования.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/>
              <a:t>Основная образовательная программа дошкольного образования (ООП)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96176"/>
          <a:ext cx="8229600" cy="4325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E64F93-73A3-4CA2-BE9F-8D7A4C894515}" type="slidenum">
              <a:rPr lang="ru-RU"/>
              <a:pPr>
                <a:defRPr/>
              </a:pPr>
              <a:t>7</a:t>
            </a:fld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Психолого-педагогические условия реализации Программы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844B13-CC1E-48F4-AD0E-920D3A3CF9C5}" type="slidenum">
              <a:rPr lang="ru-RU"/>
              <a:pPr>
                <a:defRPr/>
              </a:pPr>
              <a:t>8</a:t>
            </a:fld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4294967295"/>
          </p:nvPr>
        </p:nvGraphicFramePr>
        <p:xfrm>
          <a:off x="457200" y="1340768"/>
          <a:ext cx="822960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237993-2CF7-43DB-9970-F12F7FB454DE}" type="slidenum">
              <a:rPr lang="ru-RU"/>
              <a:pPr>
                <a:defRPr/>
              </a:pPr>
              <a:t>9</a:t>
            </a:fld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4294967295"/>
          </p:nvPr>
        </p:nvGraphicFramePr>
        <p:xfrm>
          <a:off x="457200" y="1340768"/>
          <a:ext cx="822960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Психолого-педагогические условия реализации Программы </a:t>
            </a:r>
            <a:r>
              <a:rPr lang="ru-RU" sz="3100" dirty="0" smtClean="0"/>
              <a:t>(продолжение)</a:t>
            </a:r>
            <a:endParaRPr lang="ru-RU" sz="31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951</Words>
  <Application>Microsoft Office PowerPoint</Application>
  <PresentationFormat>Экран (4:3)</PresentationFormat>
  <Paragraphs>164</Paragraphs>
  <Slides>19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Calibri</vt:lpstr>
      <vt:lpstr>Times New Roman</vt:lpstr>
      <vt:lpstr>Georgia</vt:lpstr>
      <vt:lpstr>Ticker Tape</vt:lpstr>
      <vt:lpstr>Тема Office</vt:lpstr>
      <vt:lpstr>Слайд</vt:lpstr>
      <vt:lpstr>Слайд 1</vt:lpstr>
      <vt:lpstr>Слайд 2</vt:lpstr>
      <vt:lpstr>Слайд 3</vt:lpstr>
      <vt:lpstr>Слайд 4</vt:lpstr>
      <vt:lpstr>Слайд 5</vt:lpstr>
      <vt:lpstr>Слайд 6</vt:lpstr>
      <vt:lpstr>Основная образовательная программа дошкольного образования (ООП)</vt:lpstr>
      <vt:lpstr>Психолого-педагогические условия реализации Программы</vt:lpstr>
      <vt:lpstr>Психолого-педагогические условия реализации Программы (продолжение)</vt:lpstr>
      <vt:lpstr>Психолого-педагогические условия реализации Программы (продолжение)</vt:lpstr>
      <vt:lpstr>Психолого-педагогические условия реализации Программы (продолжение)</vt:lpstr>
      <vt:lpstr>Слайд 12</vt:lpstr>
      <vt:lpstr> </vt:lpstr>
      <vt:lpstr> </vt:lpstr>
      <vt:lpstr> </vt:lpstr>
      <vt:lpstr> </vt:lpstr>
      <vt:lpstr> </vt:lpstr>
      <vt:lpstr> 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FuckYouBill</cp:lastModifiedBy>
  <cp:revision>12</cp:revision>
  <dcterms:created xsi:type="dcterms:W3CDTF">2014-04-21T12:26:24Z</dcterms:created>
  <dcterms:modified xsi:type="dcterms:W3CDTF">2014-12-29T07:20:50Z</dcterms:modified>
</cp:coreProperties>
</file>