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10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4" r:id="rId19"/>
    <p:sldId id="275" r:id="rId20"/>
    <p:sldId id="277" r:id="rId21"/>
    <p:sldId id="276" r:id="rId22"/>
    <p:sldId id="278" r:id="rId23"/>
    <p:sldId id="280" r:id="rId24"/>
    <p:sldId id="279" r:id="rId25"/>
    <p:sldId id="281" r:id="rId26"/>
    <p:sldId id="282" r:id="rId27"/>
    <p:sldId id="283" r:id="rId28"/>
    <p:sldId id="284" r:id="rId29"/>
    <p:sldId id="285" r:id="rId30"/>
    <p:sldId id="286" r:id="rId31"/>
    <p:sldId id="288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9BE5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10.xlsx"/><Relationship Id="rId1" Type="http://schemas.openxmlformats.org/officeDocument/2006/relationships/image" Target="../media/image17.jpeg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4.xlsx"/><Relationship Id="rId1" Type="http://schemas.openxmlformats.org/officeDocument/2006/relationships/image" Target="../media/image14.jpeg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5.xlsx"/><Relationship Id="rId1" Type="http://schemas.openxmlformats.org/officeDocument/2006/relationships/image" Target="../media/image15.jpeg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6.xlsx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7.xlsx"/><Relationship Id="rId1" Type="http://schemas.openxmlformats.org/officeDocument/2006/relationships/image" Target="../media/image16.jpeg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AngAx val="1"/>
    </c:view3D>
    <c:plotArea>
      <c:layout/>
      <c:bar3D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showVal val="1"/>
          </c:dLbls>
          <c:cat>
            <c:strRef>
              <c:f>Лист1!$A$2:$A$5</c:f>
              <c:strCache>
                <c:ptCount val="4"/>
                <c:pt idx="0">
                  <c:v>Очень хорошее</c:v>
                </c:pt>
                <c:pt idx="1">
                  <c:v>Хорошее</c:v>
                </c:pt>
                <c:pt idx="2">
                  <c:v>Нормальное </c:v>
                </c:pt>
                <c:pt idx="3">
                  <c:v>Плохое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0</c:v>
                </c:pt>
                <c:pt idx="1">
                  <c:v>64</c:v>
                </c:pt>
                <c:pt idx="2">
                  <c:v>36</c:v>
                </c:pt>
                <c:pt idx="3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Столбец2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Очень хорошее</c:v>
                </c:pt>
                <c:pt idx="1">
                  <c:v>Хорошее</c:v>
                </c:pt>
                <c:pt idx="2">
                  <c:v>Нормальное </c:v>
                </c:pt>
                <c:pt idx="3">
                  <c:v>Плохое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Столбец1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Очень хорошее</c:v>
                </c:pt>
                <c:pt idx="1">
                  <c:v>Хорошее</c:v>
                </c:pt>
                <c:pt idx="2">
                  <c:v>Нормальное </c:v>
                </c:pt>
                <c:pt idx="3">
                  <c:v>Плохое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</c:ser>
        <c:shape val="cylinder"/>
        <c:axId val="67957504"/>
        <c:axId val="67959040"/>
        <c:axId val="0"/>
      </c:bar3DChart>
      <c:catAx>
        <c:axId val="67957504"/>
        <c:scaling>
          <c:orientation val="minMax"/>
        </c:scaling>
        <c:axPos val="b"/>
        <c:majorTickMark val="none"/>
        <c:tickLblPos val="nextTo"/>
        <c:crossAx val="67959040"/>
        <c:crosses val="autoZero"/>
        <c:auto val="1"/>
        <c:lblAlgn val="ctr"/>
        <c:lblOffset val="100"/>
      </c:catAx>
      <c:valAx>
        <c:axId val="67959040"/>
        <c:scaling>
          <c:orientation val="minMax"/>
        </c:scaling>
        <c:axPos val="l"/>
        <c:majorGridlines/>
        <c:numFmt formatCode="General" sourceLinked="1"/>
        <c:majorTickMark val="none"/>
        <c:tickLblPos val="nextTo"/>
        <c:crossAx val="67957504"/>
        <c:crosses val="autoZero"/>
        <c:crossBetween val="between"/>
      </c:valAx>
    </c:plotArea>
    <c:plotVisOnly val="1"/>
    <c:dispBlanksAs val="gap"/>
  </c:chart>
  <c:spPr>
    <a:solidFill>
      <a:schemeClr val="lt1"/>
    </a:solidFill>
    <a:ln w="12700" cap="flat" cmpd="sng" algn="ctr">
      <a:solidFill>
        <a:schemeClr val="accent2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gradFill>
              <a:gsLst>
                <a:gs pos="0">
                  <a:srgbClr val="FFFF00"/>
                </a:gs>
                <a:gs pos="50000">
                  <a:srgbClr val="D34817">
                    <a:tint val="44500"/>
                    <a:satMod val="160000"/>
                  </a:srgbClr>
                </a:gs>
                <a:gs pos="100000">
                  <a:srgbClr val="D34817">
                    <a:tint val="23500"/>
                    <a:satMod val="160000"/>
                  </a:srgbClr>
                </a:gs>
              </a:gsLst>
              <a:lin ang="5400000" scaled="0"/>
            </a:gradFill>
          </c:spPr>
          <c:dLbls>
            <c:showVal val="1"/>
          </c:dLbls>
          <c:cat>
            <c:strRef>
              <c:f>Лист1!$A$2:$A$5</c:f>
              <c:strCache>
                <c:ptCount val="2"/>
                <c:pt idx="0">
                  <c:v>да</c:v>
                </c:pt>
                <c:pt idx="1">
                  <c:v>затрудняюсь ответить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92</c:v>
                </c:pt>
                <c:pt idx="1">
                  <c:v>8</c:v>
                </c:pt>
              </c:numCache>
            </c:numRef>
          </c:val>
          <c:shape val="cylinder"/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cat>
            <c:strRef>
              <c:f>Лист1!$A$2:$A$5</c:f>
              <c:strCache>
                <c:ptCount val="2"/>
                <c:pt idx="0">
                  <c:v>да</c:v>
                </c:pt>
                <c:pt idx="1">
                  <c:v>затрудняюсь ответить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cat>
            <c:strRef>
              <c:f>Лист1!$A$2:$A$5</c:f>
              <c:strCache>
                <c:ptCount val="2"/>
                <c:pt idx="0">
                  <c:v>да</c:v>
                </c:pt>
                <c:pt idx="1">
                  <c:v>затрудняюсь ответить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</c:ser>
        <c:shape val="box"/>
        <c:axId val="80137600"/>
        <c:axId val="80143488"/>
        <c:axId val="0"/>
      </c:bar3DChart>
      <c:catAx>
        <c:axId val="80137600"/>
        <c:scaling>
          <c:orientation val="minMax"/>
        </c:scaling>
        <c:axPos val="b"/>
        <c:tickLblPos val="nextTo"/>
        <c:crossAx val="80143488"/>
        <c:crosses val="autoZero"/>
        <c:auto val="1"/>
        <c:lblAlgn val="ctr"/>
        <c:lblOffset val="100"/>
      </c:catAx>
      <c:valAx>
        <c:axId val="80143488"/>
        <c:scaling>
          <c:orientation val="minMax"/>
        </c:scaling>
        <c:axPos val="l"/>
        <c:majorGridlines/>
        <c:numFmt formatCode="General" sourceLinked="1"/>
        <c:tickLblPos val="nextTo"/>
        <c:crossAx val="80137600"/>
        <c:crosses val="autoZero"/>
        <c:crossBetween val="between"/>
      </c:valAx>
    </c:plotArea>
    <c:plotVisOnly val="1"/>
    <c:dispBlanksAs val="gap"/>
  </c:chart>
  <c:spPr>
    <a:blipFill>
      <a:blip xmlns:r="http://schemas.openxmlformats.org/officeDocument/2006/relationships" r:embed="rId1"/>
      <a:tile tx="0" ty="0" sx="100000" sy="100000" flip="none" algn="tl"/>
    </a:blipFill>
  </c:spPr>
  <c:txPr>
    <a:bodyPr/>
    <a:lstStyle/>
    <a:p>
      <a:pPr>
        <a:defRPr sz="1800"/>
      </a:pPr>
      <a:endParaRPr lang="ru-RU"/>
    </a:p>
  </c:txPr>
  <c:externalData r:id="rId2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showVal val="1"/>
          </c:dLbls>
          <c:cat>
            <c:strRef>
              <c:f>Лист1!$A$2:$A$5</c:f>
              <c:strCache>
                <c:ptCount val="3"/>
                <c:pt idx="0">
                  <c:v>беседы</c:v>
                </c:pt>
                <c:pt idx="1">
                  <c:v>лич примером</c:v>
                </c:pt>
                <c:pt idx="2">
                  <c:v>совместно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26</c:v>
                </c:pt>
                <c:pt idx="1">
                  <c:v>21</c:v>
                </c:pt>
                <c:pt idx="2">
                  <c:v>53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cat>
            <c:strRef>
              <c:f>Лист1!$A$2:$A$5</c:f>
              <c:strCache>
                <c:ptCount val="3"/>
                <c:pt idx="0">
                  <c:v>беседы</c:v>
                </c:pt>
                <c:pt idx="1">
                  <c:v>лич примером</c:v>
                </c:pt>
                <c:pt idx="2">
                  <c:v>совместно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cat>
            <c:strRef>
              <c:f>Лист1!$A$2:$A$5</c:f>
              <c:strCache>
                <c:ptCount val="3"/>
                <c:pt idx="0">
                  <c:v>беседы</c:v>
                </c:pt>
                <c:pt idx="1">
                  <c:v>лич примером</c:v>
                </c:pt>
                <c:pt idx="2">
                  <c:v>совместно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</c:ser>
        <c:shape val="box"/>
        <c:axId val="80211328"/>
        <c:axId val="80303232"/>
        <c:axId val="0"/>
      </c:bar3DChart>
      <c:catAx>
        <c:axId val="80211328"/>
        <c:scaling>
          <c:orientation val="minMax"/>
        </c:scaling>
        <c:axPos val="b"/>
        <c:tickLblPos val="nextTo"/>
        <c:crossAx val="80303232"/>
        <c:crosses val="autoZero"/>
        <c:auto val="1"/>
        <c:lblAlgn val="ctr"/>
        <c:lblOffset val="100"/>
      </c:catAx>
      <c:valAx>
        <c:axId val="80303232"/>
        <c:scaling>
          <c:orientation val="minMax"/>
        </c:scaling>
        <c:axPos val="l"/>
        <c:majorGridlines/>
        <c:numFmt formatCode="General" sourceLinked="1"/>
        <c:tickLblPos val="nextTo"/>
        <c:crossAx val="80211328"/>
        <c:crosses val="autoZero"/>
        <c:crossBetween val="between"/>
      </c:valAx>
    </c:plotArea>
    <c:plotVisOnly val="1"/>
    <c:dispBlanksAs val="gap"/>
  </c:chart>
  <c:spPr>
    <a:gradFill>
      <a:gsLst>
        <a:gs pos="0">
          <a:srgbClr val="FFFF00"/>
        </a:gs>
        <a:gs pos="50000">
          <a:srgbClr val="D34817">
            <a:tint val="44500"/>
            <a:satMod val="160000"/>
          </a:srgbClr>
        </a:gs>
        <a:gs pos="100000">
          <a:srgbClr val="D34817">
            <a:tint val="23500"/>
            <a:satMod val="160000"/>
          </a:srgbClr>
        </a:gs>
      </a:gsLst>
      <a:lin ang="5400000" scaled="0"/>
    </a:gradFill>
  </c:spPr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perspective val="30"/>
    </c:view3D>
    <c:plotArea>
      <c:layout/>
      <c:bar3D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showVal val="1"/>
          </c:dLbls>
          <c:cat>
            <c:strRef>
              <c:f>Лист1!$A$2:$A$5</c:f>
              <c:strCache>
                <c:ptCount val="3"/>
                <c:pt idx="0">
                  <c:v>Хорошее</c:v>
                </c:pt>
                <c:pt idx="1">
                  <c:v>Нормальное</c:v>
                </c:pt>
                <c:pt idx="2">
                  <c:v>Плохое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53</c:v>
                </c:pt>
                <c:pt idx="1">
                  <c:v>39</c:v>
                </c:pt>
                <c:pt idx="2">
                  <c:v>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Столбец2</c:v>
                </c:pt>
              </c:strCache>
            </c:strRef>
          </c:tx>
          <c:cat>
            <c:strRef>
              <c:f>Лист1!$A$2:$A$5</c:f>
              <c:strCache>
                <c:ptCount val="3"/>
                <c:pt idx="0">
                  <c:v>Хорошее</c:v>
                </c:pt>
                <c:pt idx="1">
                  <c:v>Нормальное</c:v>
                </c:pt>
                <c:pt idx="2">
                  <c:v>Плохое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Столбец1</c:v>
                </c:pt>
              </c:strCache>
            </c:strRef>
          </c:tx>
          <c:cat>
            <c:strRef>
              <c:f>Лист1!$A$2:$A$5</c:f>
              <c:strCache>
                <c:ptCount val="3"/>
                <c:pt idx="0">
                  <c:v>Хорошее</c:v>
                </c:pt>
                <c:pt idx="1">
                  <c:v>Нормальное</c:v>
                </c:pt>
                <c:pt idx="2">
                  <c:v>Плохое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</c:ser>
        <c:shape val="cylinder"/>
        <c:axId val="47832448"/>
        <c:axId val="67523712"/>
        <c:axId val="0"/>
      </c:bar3DChart>
      <c:catAx>
        <c:axId val="47832448"/>
        <c:scaling>
          <c:orientation val="minMax"/>
        </c:scaling>
        <c:axPos val="b"/>
        <c:tickLblPos val="nextTo"/>
        <c:crossAx val="67523712"/>
        <c:crosses val="autoZero"/>
        <c:auto val="1"/>
        <c:lblAlgn val="ctr"/>
        <c:lblOffset val="100"/>
      </c:catAx>
      <c:valAx>
        <c:axId val="67523712"/>
        <c:scaling>
          <c:orientation val="minMax"/>
        </c:scaling>
        <c:axPos val="l"/>
        <c:majorGridlines/>
        <c:numFmt formatCode="General" sourceLinked="1"/>
        <c:tickLblPos val="nextTo"/>
        <c:crossAx val="47832448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dLbl>
              <c:idx val="0"/>
              <c:layout/>
              <c:showVal val="1"/>
            </c:dLbl>
            <c:dLbl>
              <c:idx val="1"/>
              <c:layout/>
              <c:showVal val="1"/>
            </c:dLbl>
            <c:dLbl>
              <c:idx val="2"/>
              <c:layout/>
              <c:showVal val="1"/>
            </c:dLbl>
            <c:dLbl>
              <c:idx val="3"/>
              <c:layout/>
              <c:showVal val="1"/>
            </c:dLbl>
            <c:delete val="1"/>
          </c:dLbls>
          <c:cat>
            <c:strRef>
              <c:f>Лист1!$A$2:$A$6</c:f>
              <c:strCache>
                <c:ptCount val="5"/>
                <c:pt idx="0">
                  <c:v>в этом месяце</c:v>
                </c:pt>
                <c:pt idx="1">
                  <c:v>в этом полугодии</c:v>
                </c:pt>
                <c:pt idx="2">
                  <c:v>в этом году</c:v>
                </c:pt>
                <c:pt idx="3">
                  <c:v>более года назад</c:v>
                </c:pt>
                <c:pt idx="4">
                  <c:v>не помню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14</c:v>
                </c:pt>
                <c:pt idx="1">
                  <c:v>53</c:v>
                </c:pt>
                <c:pt idx="2">
                  <c:v>21</c:v>
                </c:pt>
                <c:pt idx="3">
                  <c:v>12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cat>
            <c:strRef>
              <c:f>Лист1!$A$2:$A$6</c:f>
              <c:strCache>
                <c:ptCount val="5"/>
                <c:pt idx="0">
                  <c:v>в этом месяце</c:v>
                </c:pt>
                <c:pt idx="1">
                  <c:v>в этом полугодии</c:v>
                </c:pt>
                <c:pt idx="2">
                  <c:v>в этом году</c:v>
                </c:pt>
                <c:pt idx="3">
                  <c:v>более года назад</c:v>
                </c:pt>
                <c:pt idx="4">
                  <c:v>не помню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cat>
            <c:strRef>
              <c:f>Лист1!$A$2:$A$6</c:f>
              <c:strCache>
                <c:ptCount val="5"/>
                <c:pt idx="0">
                  <c:v>в этом месяце</c:v>
                </c:pt>
                <c:pt idx="1">
                  <c:v>в этом полугодии</c:v>
                </c:pt>
                <c:pt idx="2">
                  <c:v>в этом году</c:v>
                </c:pt>
                <c:pt idx="3">
                  <c:v>более года назад</c:v>
                </c:pt>
                <c:pt idx="4">
                  <c:v>не помню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</c:numCache>
            </c:numRef>
          </c:val>
        </c:ser>
        <c:shape val="box"/>
        <c:axId val="67879680"/>
        <c:axId val="67881216"/>
        <c:axId val="0"/>
      </c:bar3DChart>
      <c:catAx>
        <c:axId val="67879680"/>
        <c:scaling>
          <c:orientation val="minMax"/>
        </c:scaling>
        <c:axPos val="b"/>
        <c:majorTickMark val="none"/>
        <c:tickLblPos val="nextTo"/>
        <c:crossAx val="67881216"/>
        <c:crosses val="autoZero"/>
        <c:auto val="1"/>
        <c:lblAlgn val="ctr"/>
        <c:lblOffset val="100"/>
      </c:catAx>
      <c:valAx>
        <c:axId val="67881216"/>
        <c:scaling>
          <c:orientation val="minMax"/>
        </c:scaling>
        <c:axPos val="l"/>
        <c:majorGridlines/>
        <c:numFmt formatCode="General" sourceLinked="1"/>
        <c:majorTickMark val="none"/>
        <c:tickLblPos val="nextTo"/>
        <c:crossAx val="67879680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blipFill>
              <a:blip xmlns:r="http://schemas.openxmlformats.org/officeDocument/2006/relationships" r:embed="rId1"/>
              <a:tile tx="0" ty="0" sx="100000" sy="100000" flip="none" algn="tl"/>
            </a:blipFill>
            <a:ln>
              <a:solidFill>
                <a:schemeClr val="accent1"/>
              </a:solidFill>
            </a:ln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scene3d>
              <a:camera prst="orthographicFront"/>
              <a:lightRig rig="threePt" dir="t"/>
            </a:scene3d>
            <a:sp3d prstMaterial="dkEdge">
              <a:contourClr>
                <a:srgbClr val="000000"/>
              </a:contourClr>
            </a:sp3d>
          </c:spPr>
          <c:dLbls>
            <c:spPr>
              <a:scene3d>
                <a:camera prst="orthographicFront"/>
                <a:lightRig rig="threePt" dir="t"/>
              </a:scene3d>
              <a:sp3d>
                <a:bevelT prst="convex"/>
              </a:sp3d>
            </c:spPr>
            <c:showVal val="1"/>
          </c:dLbls>
          <c:cat>
            <c:strRef>
              <c:f>Лист1!$A$2:$A$5</c:f>
              <c:strCache>
                <c:ptCount val="4"/>
                <c:pt idx="0">
                  <c:v>Постоянно</c:v>
                </c:pt>
                <c:pt idx="1">
                  <c:v>Часто</c:v>
                </c:pt>
                <c:pt idx="2">
                  <c:v>Очень редко</c:v>
                </c:pt>
                <c:pt idx="3">
                  <c:v>Не занимаюсь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14</c:v>
                </c:pt>
                <c:pt idx="1">
                  <c:v>27</c:v>
                </c:pt>
                <c:pt idx="2">
                  <c:v>39</c:v>
                </c:pt>
                <c:pt idx="3">
                  <c:v>20</c:v>
                </c:pt>
              </c:numCache>
            </c:numRef>
          </c:val>
          <c:shape val="pyramid"/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Постоянно</c:v>
                </c:pt>
                <c:pt idx="1">
                  <c:v>Часто</c:v>
                </c:pt>
                <c:pt idx="2">
                  <c:v>Очень редко</c:v>
                </c:pt>
                <c:pt idx="3">
                  <c:v>Не занимаюсь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Постоянно</c:v>
                </c:pt>
                <c:pt idx="1">
                  <c:v>Часто</c:v>
                </c:pt>
                <c:pt idx="2">
                  <c:v>Очень редко</c:v>
                </c:pt>
                <c:pt idx="3">
                  <c:v>Не занимаюсь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</c:ser>
        <c:shape val="box"/>
        <c:axId val="71127808"/>
        <c:axId val="71129344"/>
        <c:axId val="0"/>
      </c:bar3DChart>
      <c:catAx>
        <c:axId val="71127808"/>
        <c:scaling>
          <c:orientation val="minMax"/>
        </c:scaling>
        <c:axPos val="b"/>
        <c:tickLblPos val="nextTo"/>
        <c:crossAx val="71129344"/>
        <c:crosses val="autoZero"/>
        <c:auto val="1"/>
        <c:lblAlgn val="ctr"/>
        <c:lblOffset val="100"/>
      </c:catAx>
      <c:valAx>
        <c:axId val="71129344"/>
        <c:scaling>
          <c:orientation val="minMax"/>
        </c:scaling>
        <c:axPos val="l"/>
        <c:majorGridlines/>
        <c:numFmt formatCode="General" sourceLinked="1"/>
        <c:tickLblPos val="nextTo"/>
        <c:crossAx val="71127808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blipFill>
              <a:blip xmlns:r="http://schemas.openxmlformats.org/officeDocument/2006/relationships" r:embed="rId1"/>
              <a:tile tx="0" ty="0" sx="100000" sy="100000" flip="none" algn="tl"/>
            </a:blipFill>
            <a:ln>
              <a:solidFill>
                <a:srgbClr val="002060"/>
              </a:solidFill>
            </a:ln>
          </c:spPr>
          <c:dLbls>
            <c:showVal val="1"/>
          </c:dLbls>
          <c:cat>
            <c:strRef>
              <c:f>Лист1!$A$2:$A$5</c:f>
              <c:strCache>
                <c:ptCount val="4"/>
                <c:pt idx="0">
                  <c:v>Постоянно</c:v>
                </c:pt>
                <c:pt idx="1">
                  <c:v>Часто</c:v>
                </c:pt>
                <c:pt idx="2">
                  <c:v>Очень редко</c:v>
                </c:pt>
                <c:pt idx="3">
                  <c:v>Не занимается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12</c:v>
                </c:pt>
                <c:pt idx="1">
                  <c:v>35</c:v>
                </c:pt>
                <c:pt idx="2">
                  <c:v>27</c:v>
                </c:pt>
                <c:pt idx="3">
                  <c:v>26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Постоянно</c:v>
                </c:pt>
                <c:pt idx="1">
                  <c:v>Часто</c:v>
                </c:pt>
                <c:pt idx="2">
                  <c:v>Очень редко</c:v>
                </c:pt>
                <c:pt idx="3">
                  <c:v>Не занимается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Постоянно</c:v>
                </c:pt>
                <c:pt idx="1">
                  <c:v>Часто</c:v>
                </c:pt>
                <c:pt idx="2">
                  <c:v>Очень редко</c:v>
                </c:pt>
                <c:pt idx="3">
                  <c:v>Не занимается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</c:ser>
        <c:shape val="box"/>
        <c:axId val="79721216"/>
        <c:axId val="79722752"/>
        <c:axId val="0"/>
      </c:bar3DChart>
      <c:catAx>
        <c:axId val="79721216"/>
        <c:scaling>
          <c:orientation val="minMax"/>
        </c:scaling>
        <c:axPos val="b"/>
        <c:tickLblPos val="nextTo"/>
        <c:crossAx val="79722752"/>
        <c:crosses val="autoZero"/>
        <c:auto val="1"/>
        <c:lblAlgn val="ctr"/>
        <c:lblOffset val="100"/>
      </c:catAx>
      <c:valAx>
        <c:axId val="79722752"/>
        <c:scaling>
          <c:orientation val="minMax"/>
        </c:scaling>
        <c:axPos val="l"/>
        <c:majorGridlines/>
        <c:numFmt formatCode="General" sourceLinked="1"/>
        <c:tickLblPos val="nextTo"/>
        <c:crossAx val="79721216"/>
        <c:crosses val="autoZero"/>
        <c:crossBetween val="between"/>
      </c:valAx>
    </c:plotArea>
    <c:plotVisOnly val="1"/>
    <c:dispBlanksAs val="gap"/>
  </c:chart>
  <c:spPr>
    <a:gradFill>
      <a:gsLst>
        <a:gs pos="0">
          <a:srgbClr val="FFFF00"/>
        </a:gs>
        <a:gs pos="50000">
          <a:srgbClr val="D34817">
            <a:tint val="44500"/>
            <a:satMod val="160000"/>
          </a:srgbClr>
        </a:gs>
        <a:gs pos="100000">
          <a:srgbClr val="D34817">
            <a:tint val="23500"/>
            <a:satMod val="160000"/>
          </a:srgbClr>
        </a:gs>
      </a:gsLst>
      <a:lin ang="5400000" scaled="0"/>
    </a:gradFill>
  </c:spPr>
  <c:txPr>
    <a:bodyPr/>
    <a:lstStyle/>
    <a:p>
      <a:pPr>
        <a:defRPr sz="1800"/>
      </a:pPr>
      <a:endParaRPr lang="ru-RU"/>
    </a:p>
  </c:txPr>
  <c:externalData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gradFill>
              <a:gsLst>
                <a:gs pos="0">
                  <a:srgbClr val="FFFF00"/>
                </a:gs>
                <a:gs pos="50000">
                  <a:srgbClr val="D34817">
                    <a:tint val="44500"/>
                    <a:satMod val="160000"/>
                  </a:srgbClr>
                </a:gs>
                <a:gs pos="100000">
                  <a:srgbClr val="D34817">
                    <a:tint val="23500"/>
                    <a:satMod val="160000"/>
                  </a:srgbClr>
                </a:gs>
              </a:gsLst>
              <a:lin ang="5400000" scaled="0"/>
            </a:gradFill>
            <a:ln>
              <a:solidFill>
                <a:srgbClr val="002060"/>
              </a:solidFill>
            </a:ln>
          </c:spPr>
          <c:dLbls>
            <c:showVal val="1"/>
          </c:dLbls>
          <c:cat>
            <c:strRef>
              <c:f>Лист1!$A$2:$A$5</c:f>
              <c:strCache>
                <c:ptCount val="4"/>
                <c:pt idx="0">
                  <c:v>да</c:v>
                </c:pt>
                <c:pt idx="1">
                  <c:v>отчасти</c:v>
                </c:pt>
                <c:pt idx="2">
                  <c:v>нет</c:v>
                </c:pt>
                <c:pt idx="3">
                  <c:v>затрюдняюсь ответить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32</c:v>
                </c:pt>
                <c:pt idx="1">
                  <c:v>56</c:v>
                </c:pt>
                <c:pt idx="2">
                  <c:v>8</c:v>
                </c:pt>
                <c:pt idx="3">
                  <c:v>4</c:v>
                </c:pt>
              </c:numCache>
            </c:numRef>
          </c:val>
          <c:shape val="cylinder"/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да</c:v>
                </c:pt>
                <c:pt idx="1">
                  <c:v>отчасти</c:v>
                </c:pt>
                <c:pt idx="2">
                  <c:v>нет</c:v>
                </c:pt>
                <c:pt idx="3">
                  <c:v>затрюдняюсь ответить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да</c:v>
                </c:pt>
                <c:pt idx="1">
                  <c:v>отчасти</c:v>
                </c:pt>
                <c:pt idx="2">
                  <c:v>нет</c:v>
                </c:pt>
                <c:pt idx="3">
                  <c:v>затрюдняюсь ответить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</c:ser>
        <c:shape val="box"/>
        <c:axId val="81793792"/>
        <c:axId val="81795328"/>
        <c:axId val="0"/>
      </c:bar3DChart>
      <c:catAx>
        <c:axId val="81793792"/>
        <c:scaling>
          <c:orientation val="minMax"/>
        </c:scaling>
        <c:axPos val="b"/>
        <c:tickLblPos val="nextTo"/>
        <c:crossAx val="81795328"/>
        <c:crosses val="autoZero"/>
        <c:auto val="1"/>
        <c:lblAlgn val="ctr"/>
        <c:lblOffset val="100"/>
      </c:catAx>
      <c:valAx>
        <c:axId val="81795328"/>
        <c:scaling>
          <c:orientation val="minMax"/>
        </c:scaling>
        <c:axPos val="l"/>
        <c:majorGridlines/>
        <c:numFmt formatCode="General" sourceLinked="1"/>
        <c:tickLblPos val="nextTo"/>
        <c:crossAx val="81793792"/>
        <c:crosses val="autoZero"/>
        <c:crossBetween val="between"/>
      </c:valAx>
    </c:plotArea>
    <c:plotVisOnly val="1"/>
    <c:dispBlanksAs val="gap"/>
  </c:chart>
  <c:spPr>
    <a:gradFill>
      <a:gsLst>
        <a:gs pos="0">
          <a:srgbClr val="92D050"/>
        </a:gs>
        <a:gs pos="50000">
          <a:srgbClr val="D34817">
            <a:tint val="44500"/>
            <a:satMod val="160000"/>
          </a:srgbClr>
        </a:gs>
        <a:gs pos="100000">
          <a:srgbClr val="D34817">
            <a:tint val="23500"/>
            <a:satMod val="160000"/>
          </a:srgbClr>
        </a:gs>
      </a:gsLst>
      <a:lin ang="5400000" scaled="0"/>
    </a:gradFill>
  </c:spPr>
  <c:txPr>
    <a:bodyPr/>
    <a:lstStyle/>
    <a:p>
      <a:pPr>
        <a:defRPr sz="1800"/>
      </a:pPr>
      <a:endParaRPr lang="ru-RU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blipFill>
              <a:blip xmlns:r="http://schemas.openxmlformats.org/officeDocument/2006/relationships" r:embed="rId1"/>
              <a:tile tx="0" ty="0" sx="100000" sy="100000" flip="none" algn="tl"/>
            </a:blipFill>
          </c:spPr>
          <c:dLbls>
            <c:showVal val="1"/>
          </c:dLbls>
          <c:cat>
            <c:strRef>
              <c:f>Лист1!$A$2:$A$5</c:f>
              <c:strCache>
                <c:ptCount val="4"/>
                <c:pt idx="0">
                  <c:v>да</c:v>
                </c:pt>
                <c:pt idx="1">
                  <c:v>отчасти</c:v>
                </c:pt>
                <c:pt idx="2">
                  <c:v>нет</c:v>
                </c:pt>
                <c:pt idx="3">
                  <c:v>затрдняюсь ответить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43</c:v>
                </c:pt>
                <c:pt idx="1">
                  <c:v>53</c:v>
                </c:pt>
                <c:pt idx="2">
                  <c:v>0</c:v>
                </c:pt>
                <c:pt idx="3">
                  <c:v>4</c:v>
                </c:pt>
              </c:numCache>
            </c:numRef>
          </c:val>
          <c:shape val="pyramid"/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да</c:v>
                </c:pt>
                <c:pt idx="1">
                  <c:v>отчасти</c:v>
                </c:pt>
                <c:pt idx="2">
                  <c:v>нет</c:v>
                </c:pt>
                <c:pt idx="3">
                  <c:v>затрдняюсь ответить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да</c:v>
                </c:pt>
                <c:pt idx="1">
                  <c:v>отчасти</c:v>
                </c:pt>
                <c:pt idx="2">
                  <c:v>нет</c:v>
                </c:pt>
                <c:pt idx="3">
                  <c:v>затрдняюсь ответить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</c:ser>
        <c:shape val="box"/>
        <c:axId val="81851136"/>
        <c:axId val="81852672"/>
        <c:axId val="0"/>
      </c:bar3DChart>
      <c:catAx>
        <c:axId val="81851136"/>
        <c:scaling>
          <c:orientation val="minMax"/>
        </c:scaling>
        <c:axPos val="b"/>
        <c:tickLblPos val="nextTo"/>
        <c:crossAx val="81852672"/>
        <c:crosses val="autoZero"/>
        <c:auto val="1"/>
        <c:lblAlgn val="ctr"/>
        <c:lblOffset val="100"/>
      </c:catAx>
      <c:valAx>
        <c:axId val="81852672"/>
        <c:scaling>
          <c:orientation val="minMax"/>
        </c:scaling>
        <c:axPos val="l"/>
        <c:majorGridlines/>
        <c:numFmt formatCode="General" sourceLinked="1"/>
        <c:tickLblPos val="nextTo"/>
        <c:crossAx val="81851136"/>
        <c:crosses val="autoZero"/>
        <c:crossBetween val="between"/>
      </c:valAx>
    </c:plotArea>
    <c:plotVisOnly val="1"/>
    <c:dispBlanksAs val="gap"/>
  </c:chart>
  <c:spPr>
    <a:gradFill>
      <a:gsLst>
        <a:gs pos="0">
          <a:srgbClr val="FFFF00"/>
        </a:gs>
        <a:gs pos="50000">
          <a:srgbClr val="D34817">
            <a:tint val="44500"/>
            <a:satMod val="160000"/>
          </a:srgbClr>
        </a:gs>
        <a:gs pos="100000">
          <a:srgbClr val="D34817">
            <a:tint val="23500"/>
            <a:satMod val="160000"/>
          </a:srgbClr>
        </a:gs>
      </a:gsLst>
      <a:lin ang="5400000" scaled="0"/>
    </a:gradFill>
  </c:spPr>
  <c:txPr>
    <a:bodyPr/>
    <a:lstStyle/>
    <a:p>
      <a:pPr>
        <a:defRPr sz="1800"/>
      </a:pPr>
      <a:endParaRPr lang="ru-RU"/>
    </a:p>
  </c:txPr>
  <c:externalData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showVal val="1"/>
          </c:dLbls>
          <c:cat>
            <c:strRef>
              <c:f>Лист1!$A$2:$A$5</c:f>
              <c:strCache>
                <c:ptCount val="4"/>
                <c:pt idx="0">
                  <c:v>У бабушки</c:v>
                </c:pt>
                <c:pt idx="1">
                  <c:v>Гуляют во дворе</c:v>
                </c:pt>
                <c:pt idx="2">
                  <c:v>Смотрят телевизор</c:v>
                </c:pt>
                <c:pt idx="3">
                  <c:v>с друзьями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26</c:v>
                </c:pt>
                <c:pt idx="1">
                  <c:v>32</c:v>
                </c:pt>
                <c:pt idx="2">
                  <c:v>12</c:v>
                </c:pt>
                <c:pt idx="3">
                  <c:v>30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У бабушки</c:v>
                </c:pt>
                <c:pt idx="1">
                  <c:v>Гуляют во дворе</c:v>
                </c:pt>
                <c:pt idx="2">
                  <c:v>Смотрят телевизор</c:v>
                </c:pt>
                <c:pt idx="3">
                  <c:v>с друзьями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У бабушки</c:v>
                </c:pt>
                <c:pt idx="1">
                  <c:v>Гуляют во дворе</c:v>
                </c:pt>
                <c:pt idx="2">
                  <c:v>Смотрят телевизор</c:v>
                </c:pt>
                <c:pt idx="3">
                  <c:v>с друзьями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</c:ser>
        <c:shape val="box"/>
        <c:axId val="80040704"/>
        <c:axId val="80042240"/>
        <c:axId val="0"/>
      </c:bar3DChart>
      <c:catAx>
        <c:axId val="80040704"/>
        <c:scaling>
          <c:orientation val="minMax"/>
        </c:scaling>
        <c:axPos val="b"/>
        <c:tickLblPos val="nextTo"/>
        <c:crossAx val="80042240"/>
        <c:crosses val="autoZero"/>
        <c:auto val="1"/>
        <c:lblAlgn val="ctr"/>
        <c:lblOffset val="100"/>
      </c:catAx>
      <c:valAx>
        <c:axId val="80042240"/>
        <c:scaling>
          <c:orientation val="minMax"/>
        </c:scaling>
        <c:axPos val="l"/>
        <c:majorGridlines/>
        <c:numFmt formatCode="General" sourceLinked="1"/>
        <c:tickLblPos val="nextTo"/>
        <c:crossAx val="80040704"/>
        <c:crosses val="autoZero"/>
        <c:crossBetween val="between"/>
      </c:valAx>
    </c:plotArea>
    <c:plotVisOnly val="1"/>
    <c:dispBlanksAs val="gap"/>
  </c:chart>
  <c:spPr>
    <a:gradFill>
      <a:gsLst>
        <a:gs pos="0">
          <a:srgbClr val="FFFF00"/>
        </a:gs>
        <a:gs pos="50000">
          <a:srgbClr val="D34817">
            <a:tint val="44500"/>
            <a:satMod val="160000"/>
          </a:srgbClr>
        </a:gs>
        <a:gs pos="100000">
          <a:srgbClr val="D34817">
            <a:tint val="23500"/>
            <a:satMod val="160000"/>
          </a:srgbClr>
        </a:gs>
      </a:gsLst>
      <a:lin ang="5400000" scaled="0"/>
    </a:gradFill>
  </c:spPr>
  <c:txPr>
    <a:bodyPr/>
    <a:lstStyle/>
    <a:p>
      <a:pPr>
        <a:defRPr sz="1800"/>
      </a:pPr>
      <a:endParaRPr lang="ru-RU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ubbleChart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7030A0"/>
            </a:solidFill>
          </c:spPr>
          <c:dLbls>
            <c:showVal val="1"/>
          </c:dLbls>
          <c:xVal>
            <c:strRef>
              <c:f>Лист1!$A$2:$A$5</c:f>
              <c:strCache>
                <c:ptCount val="3"/>
                <c:pt idx="0">
                  <c:v>да</c:v>
                </c:pt>
                <c:pt idx="1">
                  <c:v>нет</c:v>
                </c:pt>
                <c:pt idx="2">
                  <c:v>затрудняюсь ответить</c:v>
                </c:pt>
              </c:strCache>
            </c:strRef>
          </c:xVal>
          <c:yVal>
            <c:numRef>
              <c:f>Лист1!$B$2:$B$5</c:f>
              <c:numCache>
                <c:formatCode>General</c:formatCode>
                <c:ptCount val="4"/>
                <c:pt idx="0">
                  <c:v>100</c:v>
                </c:pt>
                <c:pt idx="1">
                  <c:v>0</c:v>
                </c:pt>
                <c:pt idx="2">
                  <c:v>0</c:v>
                </c:pt>
              </c:numCache>
            </c:numRef>
          </c:yVal>
          <c:bubbleSize>
            <c:numLit>
              <c:formatCode>General</c:formatCode>
              <c:ptCount val="4"/>
              <c:pt idx="0">
                <c:v>1</c:v>
              </c:pt>
              <c:pt idx="1">
                <c:v>1</c:v>
              </c:pt>
              <c:pt idx="2">
                <c:v>1</c:v>
              </c:pt>
              <c:pt idx="3">
                <c:v>1</c:v>
              </c:pt>
            </c:numLit>
          </c:bubbleSize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xVal>
            <c:strRef>
              <c:f>Лист1!$A$2:$A$5</c:f>
              <c:strCache>
                <c:ptCount val="3"/>
                <c:pt idx="0">
                  <c:v>да</c:v>
                </c:pt>
                <c:pt idx="1">
                  <c:v>нет</c:v>
                </c:pt>
                <c:pt idx="2">
                  <c:v>затрудняюсь ответить</c:v>
                </c:pt>
              </c:strCache>
            </c:strRef>
          </c:xVal>
          <c:yVal>
            <c:numRef>
              <c:f>Лист1!$C$2:$C$5</c:f>
              <c:numCache>
                <c:formatCode>General</c:formatCode>
                <c:ptCount val="4"/>
              </c:numCache>
            </c:numRef>
          </c:yVal>
          <c:bubbleSize>
            <c:numLit>
              <c:formatCode>General</c:formatCode>
              <c:ptCount val="4"/>
              <c:pt idx="0">
                <c:v>1</c:v>
              </c:pt>
              <c:pt idx="1">
                <c:v>1</c:v>
              </c:pt>
              <c:pt idx="2">
                <c:v>1</c:v>
              </c:pt>
              <c:pt idx="3">
                <c:v>1</c:v>
              </c:pt>
            </c:numLit>
          </c:bubbleSize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xVal>
            <c:strRef>
              <c:f>Лист1!$A$2:$A$5</c:f>
              <c:strCache>
                <c:ptCount val="3"/>
                <c:pt idx="0">
                  <c:v>да</c:v>
                </c:pt>
                <c:pt idx="1">
                  <c:v>нет</c:v>
                </c:pt>
                <c:pt idx="2">
                  <c:v>затрудняюсь ответить</c:v>
                </c:pt>
              </c:strCache>
            </c:strRef>
          </c:xVal>
          <c:yVal>
            <c:numRef>
              <c:f>Лист1!$D$2:$D$5</c:f>
              <c:numCache>
                <c:formatCode>General</c:formatCode>
                <c:ptCount val="4"/>
              </c:numCache>
            </c:numRef>
          </c:yVal>
          <c:bubbleSize>
            <c:numLit>
              <c:formatCode>General</c:formatCode>
              <c:ptCount val="4"/>
              <c:pt idx="0">
                <c:v>1</c:v>
              </c:pt>
              <c:pt idx="1">
                <c:v>1</c:v>
              </c:pt>
              <c:pt idx="2">
                <c:v>1</c:v>
              </c:pt>
              <c:pt idx="3">
                <c:v>1</c:v>
              </c:pt>
            </c:numLit>
          </c:bubbleSize>
        </c:ser>
        <c:bubbleScale val="100"/>
        <c:axId val="80084992"/>
        <c:axId val="80086528"/>
      </c:bubbleChart>
      <c:valAx>
        <c:axId val="80084992"/>
        <c:scaling>
          <c:orientation val="minMax"/>
        </c:scaling>
        <c:axPos val="b"/>
        <c:majorGridlines/>
        <c:tickLblPos val="nextTo"/>
        <c:crossAx val="80086528"/>
        <c:crosses val="autoZero"/>
        <c:crossBetween val="midCat"/>
      </c:valAx>
      <c:valAx>
        <c:axId val="80086528"/>
        <c:scaling>
          <c:orientation val="minMax"/>
        </c:scaling>
        <c:axPos val="l"/>
        <c:majorGridlines/>
        <c:numFmt formatCode="General" sourceLinked="1"/>
        <c:tickLblPos val="nextTo"/>
        <c:crossAx val="80084992"/>
        <c:crosses val="autoZero"/>
        <c:crossBetween val="midCat"/>
      </c:valAx>
    </c:plotArea>
    <c:plotVisOnly val="1"/>
    <c:dispBlanksAs val="gap"/>
  </c:chart>
  <c:spPr>
    <a:gradFill>
      <a:gsLst>
        <a:gs pos="0">
          <a:srgbClr val="FFFF00"/>
        </a:gs>
        <a:gs pos="50000">
          <a:srgbClr val="D34817">
            <a:tint val="44500"/>
            <a:satMod val="160000"/>
          </a:srgbClr>
        </a:gs>
        <a:gs pos="100000">
          <a:srgbClr val="D34817">
            <a:tint val="23500"/>
            <a:satMod val="160000"/>
          </a:srgbClr>
        </a:gs>
      </a:gsLst>
      <a:lin ang="5400000" scaled="0"/>
    </a:gradFill>
    <a:ln>
      <a:gradFill>
        <a:gsLst>
          <a:gs pos="0">
            <a:schemeClr val="accent1">
              <a:tint val="66000"/>
              <a:satMod val="160000"/>
            </a:schemeClr>
          </a:gs>
          <a:gs pos="50000">
            <a:schemeClr val="accent1">
              <a:tint val="44500"/>
              <a:satMod val="160000"/>
            </a:schemeClr>
          </a:gs>
          <a:gs pos="100000">
            <a:schemeClr val="accent1">
              <a:tint val="23500"/>
              <a:satMod val="160000"/>
            </a:schemeClr>
          </a:gs>
        </a:gsLst>
        <a:lin ang="5400000" scaled="0"/>
      </a:gradFill>
    </a:ln>
  </c:spPr>
  <c:txPr>
    <a:bodyPr/>
    <a:lstStyle/>
    <a:p>
      <a:pPr>
        <a:defRPr sz="1800"/>
      </a:pPr>
      <a:endParaRPr lang="ru-RU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B8CD3-114D-4F64-A672-11808B8323CD}" type="datetimeFigureOut">
              <a:rPr lang="ru-RU" smtClean="0"/>
              <a:pPr/>
              <a:t>30.10.2013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ABF9B48C-8757-4E83-8C76-2FD77163871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B8CD3-114D-4F64-A672-11808B8323CD}" type="datetimeFigureOut">
              <a:rPr lang="ru-RU" smtClean="0"/>
              <a:pPr/>
              <a:t>30.10.2013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B48C-8757-4E83-8C76-2FD7716387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B8CD3-114D-4F64-A672-11808B8323CD}" type="datetimeFigureOut">
              <a:rPr lang="ru-RU" smtClean="0"/>
              <a:pPr/>
              <a:t>30.10.2013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B48C-8757-4E83-8C76-2FD7716387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B8CD3-114D-4F64-A672-11808B8323CD}" type="datetimeFigureOut">
              <a:rPr lang="ru-RU" smtClean="0"/>
              <a:pPr/>
              <a:t>30.10.2013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B48C-8757-4E83-8C76-2FD77163871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B8CD3-114D-4F64-A672-11808B8323CD}" type="datetimeFigureOut">
              <a:rPr lang="ru-RU" smtClean="0"/>
              <a:pPr/>
              <a:t>30.10.2013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ABF9B48C-8757-4E83-8C76-2FD7716387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B8CD3-114D-4F64-A672-11808B8323CD}" type="datetimeFigureOut">
              <a:rPr lang="ru-RU" smtClean="0"/>
              <a:pPr/>
              <a:t>30.10.2013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B48C-8757-4E83-8C76-2FD77163871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B8CD3-114D-4F64-A672-11808B8323CD}" type="datetimeFigureOut">
              <a:rPr lang="ru-RU" smtClean="0"/>
              <a:pPr/>
              <a:t>30.10.2013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B48C-8757-4E83-8C76-2FD77163871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B8CD3-114D-4F64-A672-11808B8323CD}" type="datetimeFigureOut">
              <a:rPr lang="ru-RU" smtClean="0"/>
              <a:pPr/>
              <a:t>30.10.2013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B48C-8757-4E83-8C76-2FD7716387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B8CD3-114D-4F64-A672-11808B8323CD}" type="datetimeFigureOut">
              <a:rPr lang="ru-RU" smtClean="0"/>
              <a:pPr/>
              <a:t>30.10.2013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B48C-8757-4E83-8C76-2FD7716387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B8CD3-114D-4F64-A672-11808B8323CD}" type="datetimeFigureOut">
              <a:rPr lang="ru-RU" smtClean="0"/>
              <a:pPr/>
              <a:t>30.10.2013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B48C-8757-4E83-8C76-2FD77163871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B8CD3-114D-4F64-A672-11808B8323CD}" type="datetimeFigureOut">
              <a:rPr lang="ru-RU" smtClean="0"/>
              <a:pPr/>
              <a:t>30.10.2013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ABF9B48C-8757-4E83-8C76-2FD77163871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C0B8CD3-114D-4F64-A672-11808B8323CD}" type="datetimeFigureOut">
              <a:rPr lang="ru-RU" smtClean="0"/>
              <a:pPr/>
              <a:t>30.10.2013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ABF9B48C-8757-4E83-8C76-2FD77163871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7224" y="214290"/>
            <a:ext cx="7286676" cy="714380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Семинар – практикум</a:t>
            </a:r>
          </a:p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от 31.10.2013г.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3286124"/>
            <a:ext cx="7886728" cy="1870079"/>
          </a:xfrm>
        </p:spPr>
        <p:txBody>
          <a:bodyPr>
            <a:normAutofit fontScale="90000"/>
          </a:bodyPr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Aparajita" pitchFamily="34" charset="0"/>
              </a:rPr>
              <a:t>«Если хочешь быть здоров или здоровый образ жизни – залог долголетия»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cs typeface="Aparajita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5143504" y="5786454"/>
            <a:ext cx="3671886" cy="1071546"/>
          </a:xfrm>
          <a:prstGeom prst="rect">
            <a:avLst/>
          </a:prstGeom>
        </p:spPr>
        <p:txBody>
          <a:bodyPr bIns="91440" anchor="ctr" anchorCtr="0">
            <a:normAutofit fontScale="6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normalizeH="0" baseline="0" noProof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Aparajita" pitchFamily="34" charset="0"/>
              </a:rPr>
              <a:t>Воспитател</a:t>
            </a:r>
            <a:r>
              <a:rPr lang="ru-RU" sz="4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+mj-ea"/>
                <a:cs typeface="Aparajita" pitchFamily="34" charset="0"/>
              </a:rPr>
              <a:t>ь</a:t>
            </a:r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+mj-ea"/>
                <a:cs typeface="Aparajita" pitchFamily="34" charset="0"/>
              </a:rPr>
              <a:t> 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+mj-ea"/>
                <a:cs typeface="Aparajita" pitchFamily="34" charset="0"/>
              </a:rPr>
              <a:t>Афонасьева</a:t>
            </a:r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+mj-ea"/>
                <a:cs typeface="Aparajita" pitchFamily="34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+mj-ea"/>
                <a:cs typeface="Aparajita" pitchFamily="34" charset="0"/>
              </a:rPr>
              <a:t>Людмила Анатольевна </a:t>
            </a:r>
            <a:endParaRPr kumimoji="0" lang="ru-RU" sz="4000" b="1" i="0" u="none" strike="noStrike" kern="1200" normalizeH="0" baseline="0" noProof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+mj-lt"/>
              <a:ea typeface="+mj-ea"/>
              <a:cs typeface="Aparajita" pitchFamily="34" charset="0"/>
            </a:endParaRPr>
          </a:p>
        </p:txBody>
      </p:sp>
      <p:pic>
        <p:nvPicPr>
          <p:cNvPr id="55298" name="Picture 2" descr="http://www.edu.cap.ru/home/4166/2012/zogz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428736"/>
            <a:ext cx="1357322" cy="154387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Picture 2" descr="http://www.edu.cap.ru/home/4166/2012/zogz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58082" y="1500174"/>
            <a:ext cx="1357322" cy="154387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146" name="Picture 2" descr="http://static.etoya.ru/files/images/imgsng/part_2/46536/src/bud_zdorov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7554" y="1428736"/>
            <a:ext cx="2143140" cy="161164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472518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Ваш ребенок занимается физкультурой и спортом?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914400" y="1447800"/>
          <a:ext cx="77724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Считаете ли Вы свое питание рациональным?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914400" y="1447800"/>
          <a:ext cx="77724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74638"/>
            <a:ext cx="8543956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Считаете ли Вы питание своих детей вне МБДОУ рациональным?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914400" y="1447800"/>
          <a:ext cx="77724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8686800" cy="939784"/>
          </a:xfrm>
        </p:spPr>
        <p:txBody>
          <a:bodyPr>
            <a:normAutofit/>
          </a:bodyPr>
          <a:lstStyle/>
          <a:p>
            <a:pPr algn="ctr"/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Как дети проводят досуг?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914400" y="1447800"/>
          <a:ext cx="77724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Вы знаете, что значит вести здоровый образ жизни?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914400" y="1447800"/>
          <a:ext cx="77724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Вы прививаете </a:t>
            </a:r>
            <a:r>
              <a:rPr lang="ru-RU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зож</a:t>
            </a: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своим детям?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914400" y="1447800"/>
          <a:ext cx="77724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643998" cy="1143000"/>
          </a:xfrm>
        </p:spPr>
        <p:txBody>
          <a:bodyPr>
            <a:normAutofit/>
          </a:bodyPr>
          <a:lstStyle/>
          <a:p>
            <a:pPr algn="ctr"/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Если прививаете, то как?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914400" y="1447800"/>
          <a:ext cx="77724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06090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Виды закаливания детей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581128"/>
            <a:ext cx="2160240" cy="216024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Овал 3"/>
          <p:cNvSpPr/>
          <p:nvPr/>
        </p:nvSpPr>
        <p:spPr>
          <a:xfrm>
            <a:off x="1763688" y="1396542"/>
            <a:ext cx="2664296" cy="1152128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Обтирания </a:t>
            </a:r>
            <a:endParaRPr lang="ru-RU" sz="2400" b="1" dirty="0"/>
          </a:p>
        </p:txBody>
      </p:sp>
      <p:sp>
        <p:nvSpPr>
          <p:cNvPr id="6" name="Овал 5"/>
          <p:cNvSpPr/>
          <p:nvPr/>
        </p:nvSpPr>
        <p:spPr>
          <a:xfrm>
            <a:off x="4752020" y="2298188"/>
            <a:ext cx="2664296" cy="1152128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Обливания </a:t>
            </a:r>
            <a:endParaRPr lang="ru-RU" sz="2400" b="1" dirty="0"/>
          </a:p>
        </p:txBody>
      </p:sp>
      <p:sp>
        <p:nvSpPr>
          <p:cNvPr id="7" name="Овал 6"/>
          <p:cNvSpPr/>
          <p:nvPr/>
        </p:nvSpPr>
        <p:spPr>
          <a:xfrm>
            <a:off x="2231740" y="3573015"/>
            <a:ext cx="2664296" cy="1152128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Обливания ног</a:t>
            </a:r>
            <a:endParaRPr lang="ru-RU" sz="2400" b="1" dirty="0"/>
          </a:p>
        </p:txBody>
      </p:sp>
      <p:sp>
        <p:nvSpPr>
          <p:cNvPr id="8" name="Овал 7"/>
          <p:cNvSpPr/>
          <p:nvPr/>
        </p:nvSpPr>
        <p:spPr>
          <a:xfrm>
            <a:off x="3563888" y="5118929"/>
            <a:ext cx="3528392" cy="1152128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Контрастный душ</a:t>
            </a:r>
            <a:endParaRPr lang="ru-RU" sz="2400" b="1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962" y="2902883"/>
            <a:ext cx="2271821" cy="220739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8253" y="1656687"/>
            <a:ext cx="1916246" cy="170687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797" y="764704"/>
            <a:ext cx="2044646" cy="178396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25454"/>
            <a:ext cx="3096344" cy="309634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499914"/>
            <a:ext cx="2541662" cy="254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955730"/>
            <a:ext cx="1428750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650073"/>
            <a:ext cx="2927981" cy="2049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7518" y="1388635"/>
            <a:ext cx="2885306" cy="2885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167672"/>
            <a:ext cx="3179283" cy="2384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035195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вырезанными противолежащими углами 1"/>
          <p:cNvSpPr/>
          <p:nvPr/>
        </p:nvSpPr>
        <p:spPr>
          <a:xfrm>
            <a:off x="683568" y="1196752"/>
            <a:ext cx="3816424" cy="2088232"/>
          </a:xfrm>
          <a:prstGeom prst="snip2DiagRect">
            <a:avLst/>
          </a:prstGeom>
          <a:solidFill>
            <a:srgbClr val="9BE5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ПОСТЕПЕННОСТЬ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с двумя вырезанными противолежащими углами 4"/>
          <p:cNvSpPr/>
          <p:nvPr/>
        </p:nvSpPr>
        <p:spPr>
          <a:xfrm>
            <a:off x="4797540" y="1196752"/>
            <a:ext cx="4094940" cy="2043227"/>
          </a:xfrm>
          <a:prstGeom prst="snip2DiagRect">
            <a:avLst/>
          </a:prstGeom>
          <a:solidFill>
            <a:srgbClr val="9BE5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ПОСТОЯНСТВО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2598320" y="4005064"/>
            <a:ext cx="3987258" cy="1944216"/>
          </a:xfrm>
          <a:prstGeom prst="snip2DiagRect">
            <a:avLst/>
          </a:prstGeom>
          <a:solidFill>
            <a:srgbClr val="9BE5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ПОСИЛЬНОСТЬ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5010" y="4149081"/>
            <a:ext cx="2047470" cy="202555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190" y="4100950"/>
            <a:ext cx="2156777" cy="215677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8220402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96908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Повестка семинара - практикума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71472" y="1071546"/>
            <a:ext cx="8115328" cy="5143536"/>
          </a:xfrm>
        </p:spPr>
        <p:txBody>
          <a:bodyPr>
            <a:normAutofit lnSpcReduction="10000"/>
          </a:bodyPr>
          <a:lstStyle/>
          <a:p>
            <a:pPr marL="514350" lvl="0" indent="-514350">
              <a:lnSpc>
                <a:spcPct val="200000"/>
              </a:lnSpc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Актуальность темы.</a:t>
            </a:r>
          </a:p>
          <a:p>
            <a:pPr marL="514350" lvl="0" indent="-514350">
              <a:lnSpc>
                <a:spcPct val="200000"/>
              </a:lnSpc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Результаты анкетирования родителей</a:t>
            </a:r>
          </a:p>
          <a:p>
            <a:pPr marL="514350" lvl="0" indent="-514350">
              <a:lnSpc>
                <a:spcPct val="200000"/>
              </a:lnSpc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Закаливание ребенка</a:t>
            </a:r>
          </a:p>
          <a:p>
            <a:pPr marL="514350" lvl="0" indent="-514350">
              <a:lnSpc>
                <a:spcPct val="200000"/>
              </a:lnSpc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Практические советы.</a:t>
            </a:r>
          </a:p>
          <a:p>
            <a:pPr marL="514350" lvl="0" indent="-514350">
              <a:lnSpc>
                <a:spcPct val="200000"/>
              </a:lnSpc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Презентация нестандартного оборудования в спортивном уголке.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67544" y="1651216"/>
            <a:ext cx="8219256" cy="4368584"/>
          </a:xfrm>
        </p:spPr>
        <p:txBody>
          <a:bodyPr>
            <a:normAutofit lnSpcReduction="1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Эффект от закаливающих процедур достигается за несколько месяцев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3600" b="1" u="sng" dirty="0" smtClean="0">
                <a:latin typeface="Times New Roman" pitchFamily="18" charset="0"/>
                <a:cs typeface="Times New Roman" pitchFamily="18" charset="0"/>
              </a:rPr>
              <a:t>2-3 месяца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),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а исчезает за </a:t>
            </a:r>
            <a:r>
              <a:rPr lang="ru-RU" sz="3600" b="1" u="sng" dirty="0" smtClean="0">
                <a:latin typeface="Times New Roman" pitchFamily="18" charset="0"/>
                <a:cs typeface="Times New Roman" pitchFamily="18" charset="0"/>
              </a:rPr>
              <a:t>2 – 3 недели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, а у дошкольников через </a:t>
            </a:r>
            <a:r>
              <a:rPr lang="ru-RU" sz="4400" b="1" u="sng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5 – 7 дней</a:t>
            </a:r>
            <a:endParaRPr lang="ru-RU" sz="4400" b="1" u="sng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2797" y="51404"/>
            <a:ext cx="1076325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51016"/>
            <a:ext cx="1076325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9122" y="55418"/>
            <a:ext cx="1076325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6473414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435280" cy="706090"/>
          </a:xfrm>
        </p:spPr>
        <p:txBody>
          <a:bodyPr>
            <a:normAutofit fontScale="90000"/>
          </a:bodyPr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Противопоказания к закаливанию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Крест 3"/>
          <p:cNvSpPr/>
          <p:nvPr/>
        </p:nvSpPr>
        <p:spPr>
          <a:xfrm>
            <a:off x="681367" y="1296825"/>
            <a:ext cx="3168352" cy="2520280"/>
          </a:xfrm>
          <a:prstGeom prst="plu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ОСТРЫЕ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ИНФЕКЦИИ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Крест 4"/>
          <p:cNvSpPr/>
          <p:nvPr/>
        </p:nvSpPr>
        <p:spPr>
          <a:xfrm>
            <a:off x="5099783" y="1196752"/>
            <a:ext cx="3240360" cy="2651185"/>
          </a:xfrm>
          <a:prstGeom prst="plu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ВЫСОКАЯ ЛИХОРАДКА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Крест 5"/>
          <p:cNvSpPr/>
          <p:nvPr/>
        </p:nvSpPr>
        <p:spPr>
          <a:xfrm>
            <a:off x="683568" y="4077072"/>
            <a:ext cx="3168352" cy="2520280"/>
          </a:xfrm>
          <a:prstGeom prst="plu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ОЖОГИ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ТРАВМЫ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ДИАТЕЗ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Крест 6"/>
          <p:cNvSpPr/>
          <p:nvPr/>
        </p:nvSpPr>
        <p:spPr>
          <a:xfrm>
            <a:off x="5076055" y="4077072"/>
            <a:ext cx="3264088" cy="2520280"/>
          </a:xfrm>
          <a:prstGeom prst="plu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НЕВРОЗЫ И ВЫСОКАЯ НЕРВНАЯ ВОЗБУДИМОСТЬ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3458" y="3017005"/>
            <a:ext cx="1076325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1241818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363272" cy="706090"/>
          </a:xfrm>
        </p:spPr>
        <p:txBody>
          <a:bodyPr>
            <a:normAutofit fontScale="90000"/>
          </a:bodyPr>
          <a:lstStyle/>
          <a:p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Противопоказания к закаливанию</a:t>
            </a:r>
            <a:endParaRPr lang="ru-RU" dirty="0"/>
          </a:p>
        </p:txBody>
      </p:sp>
      <p:sp>
        <p:nvSpPr>
          <p:cNvPr id="4" name="Крест 3"/>
          <p:cNvSpPr/>
          <p:nvPr/>
        </p:nvSpPr>
        <p:spPr>
          <a:xfrm>
            <a:off x="251520" y="1124744"/>
            <a:ext cx="3528392" cy="3312368"/>
          </a:xfrm>
          <a:prstGeom prst="plu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НАРУШЕНИЕ В ДЕЯТЕЛЬНОСТИ  СЕРДЕЧНО – СОСУДИСТОЙ СИСТЕМЫ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Крест 4"/>
          <p:cNvSpPr/>
          <p:nvPr/>
        </p:nvSpPr>
        <p:spPr>
          <a:xfrm>
            <a:off x="5076056" y="1135119"/>
            <a:ext cx="3672408" cy="3312368"/>
          </a:xfrm>
          <a:prstGeom prst="plu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НАРУШЕНИЕ В ДЕЯТЕЛЬНОСТИ ВЫДЕЛИТЕЛЬНОЙ СИСТЕМЫ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Крест 5"/>
          <p:cNvSpPr/>
          <p:nvPr/>
        </p:nvSpPr>
        <p:spPr>
          <a:xfrm>
            <a:off x="2843808" y="4166592"/>
            <a:ext cx="2952328" cy="2376264"/>
          </a:xfrm>
          <a:prstGeom prst="plu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ОСТАНОВКА В ВЕСЕ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5197" y="1980828"/>
            <a:ext cx="1076325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5293995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142985"/>
            <a:ext cx="3232490" cy="50720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0430" y="142852"/>
            <a:ext cx="3000396" cy="52931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72264" y="1000108"/>
            <a:ext cx="2354701" cy="56721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29893802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103167" y="116632"/>
            <a:ext cx="9229864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100" dirty="0" smtClean="0">
                <a:ln w="18000">
                  <a:solidFill>
                    <a:srgbClr val="0070C0"/>
                  </a:solidFill>
                  <a:prstDash val="solid"/>
                </a:ln>
                <a:solidFill>
                  <a:srgbClr val="0070C0">
                    <a:alpha val="5700"/>
                  </a:srgb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ОЗДОРОВИТЕЛЬНАЯ ПАПКА</a:t>
            </a:r>
          </a:p>
          <a:p>
            <a:pPr algn="ctr"/>
            <a:endParaRPr lang="ru-RU" sz="5400" b="1" cap="none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rgbClr val="0070C0">
                  <a:alpha val="5700"/>
                </a:srgb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pic>
        <p:nvPicPr>
          <p:cNvPr id="2050" name="Picture 2" descr="C:\Users\МБДОУ 16\Desktop\20131030_0856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3174" y="1843121"/>
            <a:ext cx="3782730" cy="501487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1222793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4664"/>
            <a:ext cx="7704856" cy="577864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427007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73" y="548680"/>
            <a:ext cx="7680854" cy="57606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6943886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8962" y="-315416"/>
            <a:ext cx="6096000" cy="45720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564904"/>
            <a:ext cx="6096000" cy="45720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6753493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2731"/>
            <a:ext cx="3752528" cy="500337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2314988"/>
            <a:ext cx="6096000" cy="45720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0952508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389" y="-99392"/>
            <a:ext cx="6096000" cy="45720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615880"/>
            <a:ext cx="6338354" cy="421039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1777246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3438" y="274638"/>
            <a:ext cx="4500562" cy="208279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Формы организации физической активности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4" name="Picture 2" descr="C:\МБДОУ № 16 Матушкина\фотографии\_DSC52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4810" y="3071810"/>
            <a:ext cx="4786314" cy="35710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4143380"/>
            <a:ext cx="3143272" cy="234628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48" y="214290"/>
            <a:ext cx="4179314" cy="350046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280145" cy="62101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73840079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487461" y="1196752"/>
            <a:ext cx="7128792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Спасибо</a:t>
            </a:r>
          </a:p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 внимание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1266" name="Picture 2" descr="D:\ирина\МБДОУ № 16\документы на сайт\сайт 16\фото сотрудников МБДОУ № 16 для сайта\Афонасьева Людмила Анатольевна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780928"/>
            <a:ext cx="3130550" cy="38322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7299650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86116" y="2857496"/>
            <a:ext cx="3214678" cy="72547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Семья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026" name="Picture 2" descr="C:\Users\МБДОУ 16\Desktop\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14290"/>
            <a:ext cx="3643338" cy="273137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7" name="Picture 3" descr="C:\Users\МБДОУ 16\Desktop\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3143248"/>
            <a:ext cx="2600292" cy="346705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8" name="Picture 4" descr="C:\Users\МБДОУ 16\Desktop\P104079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14942" y="214290"/>
            <a:ext cx="3571900" cy="267865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9" name="Picture 5" descr="C:\Users\МБДОУ 16\Desktop\P104071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29322" y="3143248"/>
            <a:ext cx="2625079" cy="350046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МБДОУ № 16 Матушкина\фотографии\DSC050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85728"/>
            <a:ext cx="5009053" cy="33273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6" name="Picture 2" descr="C:\Users\МБДОУ 16\Desktop\DSC0612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3214686"/>
            <a:ext cx="3865520" cy="32861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7" name="Picture 3" descr="C:\Users\МБДОУ 16\Desktop\DSC0612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0100" y="4143380"/>
            <a:ext cx="2898417" cy="19288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5214942" y="1285860"/>
            <a:ext cx="392905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Взаимодействие</a:t>
            </a:r>
            <a:endParaRPr lang="ru-RU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25470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Какое состояние Вашего здоровья?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914400" y="1447800"/>
          <a:ext cx="77724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sz="quarter" idx="1"/>
          </p:nvPr>
        </p:nvGraphicFramePr>
        <p:xfrm>
          <a:off x="285720" y="1285860"/>
          <a:ext cx="8643998" cy="52864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42844" y="274638"/>
            <a:ext cx="8786874" cy="1143000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Какое состояние здоровья </a:t>
            </a:r>
            <a:b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Вашего ребенка?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571480"/>
            <a:ext cx="8858280" cy="84615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Когда в последний раз проверяли состояние своего здоровья?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="" xmlns:p14="http://schemas.microsoft.com/office/powerpoint/2010/main" val="3577131194"/>
              </p:ext>
            </p:extLst>
          </p:nvPr>
        </p:nvGraphicFramePr>
        <p:xfrm>
          <a:off x="914400" y="1447800"/>
          <a:ext cx="77724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74638"/>
            <a:ext cx="8786874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Вы занимаетесь физкультурой и спортом?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914400" y="1447800"/>
          <a:ext cx="77724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383</TotalTime>
  <Words>209</Words>
  <Application>Microsoft Office PowerPoint</Application>
  <PresentationFormat>Экран (4:3)</PresentationFormat>
  <Paragraphs>56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Справедливость</vt:lpstr>
      <vt:lpstr>«Если хочешь быть здоров или здоровый образ жизни – залог долголетия»</vt:lpstr>
      <vt:lpstr>Повестка семинара - практикума</vt:lpstr>
      <vt:lpstr>Формы организации физической активности</vt:lpstr>
      <vt:lpstr>Семья </vt:lpstr>
      <vt:lpstr>Слайд 5</vt:lpstr>
      <vt:lpstr>Какое состояние Вашего здоровья?</vt:lpstr>
      <vt:lpstr>Какое состояние здоровья   Вашего ребенка?</vt:lpstr>
      <vt:lpstr>Когда в последний раз проверяли состояние своего здоровья?</vt:lpstr>
      <vt:lpstr>Вы занимаетесь физкультурой и спортом?</vt:lpstr>
      <vt:lpstr>Ваш ребенок занимается физкультурой и спортом?</vt:lpstr>
      <vt:lpstr>Считаете ли Вы свое питание рациональным?</vt:lpstr>
      <vt:lpstr>Считаете ли Вы питание своих детей вне МБДОУ рациональным?</vt:lpstr>
      <vt:lpstr>Как дети проводят досуг?</vt:lpstr>
      <vt:lpstr>Вы знаете, что значит вести здоровый образ жизни?</vt:lpstr>
      <vt:lpstr>Вы прививаете зож своим детям?</vt:lpstr>
      <vt:lpstr>Если прививаете, то как?</vt:lpstr>
      <vt:lpstr>Виды закаливания детей</vt:lpstr>
      <vt:lpstr>Слайд 18</vt:lpstr>
      <vt:lpstr>Слайд 19</vt:lpstr>
      <vt:lpstr>Слайд 20</vt:lpstr>
      <vt:lpstr>Противопоказания к закаливанию</vt:lpstr>
      <vt:lpstr>Противопоказания к закаливанию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«Если хочешь быть здоров или здоровый образ жизни – залог долголетия»</dc:title>
  <dc:creator>МБДОУ 16</dc:creator>
  <cp:lastModifiedBy>МБДОУ 16</cp:lastModifiedBy>
  <cp:revision>43</cp:revision>
  <dcterms:created xsi:type="dcterms:W3CDTF">2013-10-28T11:14:25Z</dcterms:created>
  <dcterms:modified xsi:type="dcterms:W3CDTF">2013-10-30T05:00:07Z</dcterms:modified>
</cp:coreProperties>
</file>