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6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BE5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image" Target="../media/image17.jpeg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14.jpe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image" Target="../media/image15.jpeg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image" Target="../media/image16.jpe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Очень хорошее</c:v>
                </c:pt>
                <c:pt idx="1">
                  <c:v>Хорошее</c:v>
                </c:pt>
                <c:pt idx="2">
                  <c:v>Нормальное </c:v>
                </c:pt>
                <c:pt idx="3">
                  <c:v>Плохое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64</c:v>
                </c:pt>
                <c:pt idx="2">
                  <c:v>36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Очень хорошее</c:v>
                </c:pt>
                <c:pt idx="1">
                  <c:v>Хорошее</c:v>
                </c:pt>
                <c:pt idx="2">
                  <c:v>Нормальное </c:v>
                </c:pt>
                <c:pt idx="3">
                  <c:v>Плохое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Очень хорошее</c:v>
                </c:pt>
                <c:pt idx="1">
                  <c:v>Хорошее</c:v>
                </c:pt>
                <c:pt idx="2">
                  <c:v>Нормальное </c:v>
                </c:pt>
                <c:pt idx="3">
                  <c:v>Плохое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67957504"/>
        <c:axId val="67959040"/>
        <c:axId val="0"/>
      </c:bar3DChart>
      <c:catAx>
        <c:axId val="67957504"/>
        <c:scaling>
          <c:orientation val="minMax"/>
        </c:scaling>
        <c:axPos val="b"/>
        <c:majorTickMark val="none"/>
        <c:tickLblPos val="nextTo"/>
        <c:crossAx val="67959040"/>
        <c:crosses val="autoZero"/>
        <c:auto val="1"/>
        <c:lblAlgn val="ctr"/>
        <c:lblOffset val="100"/>
      </c:catAx>
      <c:valAx>
        <c:axId val="679590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7957504"/>
        <c:crosses val="autoZero"/>
        <c:crossBetween val="between"/>
      </c:valAx>
    </c:plotArea>
    <c:plotVisOnly val="1"/>
    <c:dispBlanksAs val="gap"/>
  </c:chart>
  <c:spPr>
    <a:solidFill>
      <a:schemeClr val="lt1"/>
    </a:solidFill>
    <a:ln w="127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0000">
                  <a:srgbClr val="D34817">
                    <a:tint val="44500"/>
                    <a:satMod val="160000"/>
                  </a:srgbClr>
                </a:gs>
                <a:gs pos="100000">
                  <a:srgbClr val="D34817">
                    <a:tint val="23500"/>
                    <a:satMod val="160000"/>
                  </a:srgbClr>
                </a:gs>
              </a:gsLst>
              <a:lin ang="5400000" scaled="0"/>
            </a:gradFill>
          </c:spPr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</c:v>
                </c:pt>
                <c:pt idx="1">
                  <c:v>8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затрудняюсь ответить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затрудняюсь ответить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80137600"/>
        <c:axId val="80143488"/>
        <c:axId val="0"/>
      </c:bar3DChart>
      <c:catAx>
        <c:axId val="80137600"/>
        <c:scaling>
          <c:orientation val="minMax"/>
        </c:scaling>
        <c:axPos val="b"/>
        <c:tickLblPos val="nextTo"/>
        <c:crossAx val="80143488"/>
        <c:crosses val="autoZero"/>
        <c:auto val="1"/>
        <c:lblAlgn val="ctr"/>
        <c:lblOffset val="100"/>
      </c:catAx>
      <c:valAx>
        <c:axId val="80143488"/>
        <c:scaling>
          <c:orientation val="minMax"/>
        </c:scaling>
        <c:axPos val="l"/>
        <c:majorGridlines/>
        <c:numFmt formatCode="General" sourceLinked="1"/>
        <c:tickLblPos val="nextTo"/>
        <c:crossAx val="80137600"/>
        <c:crosses val="autoZero"/>
        <c:crossBetween val="between"/>
      </c:valAx>
    </c:plotArea>
    <c:plotVisOnly val="1"/>
    <c:dispBlanksAs val="gap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3"/>
                <c:pt idx="0">
                  <c:v>беседы</c:v>
                </c:pt>
                <c:pt idx="1">
                  <c:v>лич примером</c:v>
                </c:pt>
                <c:pt idx="2">
                  <c:v>совместно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21</c:v>
                </c:pt>
                <c:pt idx="2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беседы</c:v>
                </c:pt>
                <c:pt idx="1">
                  <c:v>лич примером</c:v>
                </c:pt>
                <c:pt idx="2">
                  <c:v>совместно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беседы</c:v>
                </c:pt>
                <c:pt idx="1">
                  <c:v>лич примером</c:v>
                </c:pt>
                <c:pt idx="2">
                  <c:v>совместно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80211328"/>
        <c:axId val="80303232"/>
        <c:axId val="0"/>
      </c:bar3DChart>
      <c:catAx>
        <c:axId val="80211328"/>
        <c:scaling>
          <c:orientation val="minMax"/>
        </c:scaling>
        <c:axPos val="b"/>
        <c:tickLblPos val="nextTo"/>
        <c:crossAx val="80303232"/>
        <c:crosses val="autoZero"/>
        <c:auto val="1"/>
        <c:lblAlgn val="ctr"/>
        <c:lblOffset val="100"/>
      </c:catAx>
      <c:valAx>
        <c:axId val="80303232"/>
        <c:scaling>
          <c:orientation val="minMax"/>
        </c:scaling>
        <c:axPos val="l"/>
        <c:majorGridlines/>
        <c:numFmt formatCode="General" sourceLinked="1"/>
        <c:tickLblPos val="nextTo"/>
        <c:crossAx val="80211328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FFFF0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3"/>
                <c:pt idx="0">
                  <c:v>Хорошее</c:v>
                </c:pt>
                <c:pt idx="1">
                  <c:v>Нормальное</c:v>
                </c:pt>
                <c:pt idx="2">
                  <c:v>Плохое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39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Хорошее</c:v>
                </c:pt>
                <c:pt idx="1">
                  <c:v>Нормальное</c:v>
                </c:pt>
                <c:pt idx="2">
                  <c:v>Плохое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Хорошее</c:v>
                </c:pt>
                <c:pt idx="1">
                  <c:v>Нормальное</c:v>
                </c:pt>
                <c:pt idx="2">
                  <c:v>Плохое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47832448"/>
        <c:axId val="67523712"/>
        <c:axId val="0"/>
      </c:bar3DChart>
      <c:catAx>
        <c:axId val="47832448"/>
        <c:scaling>
          <c:orientation val="minMax"/>
        </c:scaling>
        <c:axPos val="b"/>
        <c:tickLblPos val="nextTo"/>
        <c:crossAx val="67523712"/>
        <c:crosses val="autoZero"/>
        <c:auto val="1"/>
        <c:lblAlgn val="ctr"/>
        <c:lblOffset val="100"/>
      </c:catAx>
      <c:valAx>
        <c:axId val="67523712"/>
        <c:scaling>
          <c:orientation val="minMax"/>
        </c:scaling>
        <c:axPos val="l"/>
        <c:majorGridlines/>
        <c:numFmt formatCode="General" sourceLinked="1"/>
        <c:tickLblPos val="nextTo"/>
        <c:crossAx val="47832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elete val="1"/>
          </c:dLbls>
          <c:cat>
            <c:strRef>
              <c:f>Лист1!$A$2:$A$6</c:f>
              <c:strCache>
                <c:ptCount val="5"/>
                <c:pt idx="0">
                  <c:v>в этом месяце</c:v>
                </c:pt>
                <c:pt idx="1">
                  <c:v>в этом полугодии</c:v>
                </c:pt>
                <c:pt idx="2">
                  <c:v>в этом году</c:v>
                </c:pt>
                <c:pt idx="3">
                  <c:v>более года назад</c:v>
                </c:pt>
                <c:pt idx="4">
                  <c:v>не помню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</c:v>
                </c:pt>
                <c:pt idx="1">
                  <c:v>53</c:v>
                </c:pt>
                <c:pt idx="2">
                  <c:v>21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 этом месяце</c:v>
                </c:pt>
                <c:pt idx="1">
                  <c:v>в этом полугодии</c:v>
                </c:pt>
                <c:pt idx="2">
                  <c:v>в этом году</c:v>
                </c:pt>
                <c:pt idx="3">
                  <c:v>более года назад</c:v>
                </c:pt>
                <c:pt idx="4">
                  <c:v>не помню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 этом месяце</c:v>
                </c:pt>
                <c:pt idx="1">
                  <c:v>в этом полугодии</c:v>
                </c:pt>
                <c:pt idx="2">
                  <c:v>в этом году</c:v>
                </c:pt>
                <c:pt idx="3">
                  <c:v>более года назад</c:v>
                </c:pt>
                <c:pt idx="4">
                  <c:v>не помню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box"/>
        <c:axId val="67879680"/>
        <c:axId val="67881216"/>
        <c:axId val="0"/>
      </c:bar3DChart>
      <c:catAx>
        <c:axId val="67879680"/>
        <c:scaling>
          <c:orientation val="minMax"/>
        </c:scaling>
        <c:axPos val="b"/>
        <c:majorTickMark val="none"/>
        <c:tickLblPos val="nextTo"/>
        <c:crossAx val="67881216"/>
        <c:crosses val="autoZero"/>
        <c:auto val="1"/>
        <c:lblAlgn val="ctr"/>
        <c:lblOffset val="100"/>
      </c:catAx>
      <c:valAx>
        <c:axId val="678812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78796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>
              <a:solidFill>
                <a:schemeClr val="accent1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dkEdge">
              <a:contourClr>
                <a:srgbClr val="000000"/>
              </a:contourClr>
            </a:sp3d>
          </c:spPr>
          <c:dLbls>
            <c:spPr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  <c:showVal val="1"/>
          </c:dLbls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занимаюсь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27</c:v>
                </c:pt>
                <c:pt idx="2">
                  <c:v>39</c:v>
                </c:pt>
                <c:pt idx="3">
                  <c:v>20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занимаюсь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занимаюсь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71127808"/>
        <c:axId val="71129344"/>
        <c:axId val="0"/>
      </c:bar3DChart>
      <c:catAx>
        <c:axId val="71127808"/>
        <c:scaling>
          <c:orientation val="minMax"/>
        </c:scaling>
        <c:axPos val="b"/>
        <c:tickLblPos val="nextTo"/>
        <c:crossAx val="71129344"/>
        <c:crosses val="autoZero"/>
        <c:auto val="1"/>
        <c:lblAlgn val="ctr"/>
        <c:lblOffset val="100"/>
      </c:catAx>
      <c:valAx>
        <c:axId val="71129344"/>
        <c:scaling>
          <c:orientation val="minMax"/>
        </c:scaling>
        <c:axPos val="l"/>
        <c:majorGridlines/>
        <c:numFmt formatCode="General" sourceLinked="1"/>
        <c:tickLblPos val="nextTo"/>
        <c:crossAx val="71127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>
              <a:solidFill>
                <a:srgbClr val="002060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занимается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35</c:v>
                </c:pt>
                <c:pt idx="2">
                  <c:v>27</c:v>
                </c:pt>
                <c:pt idx="3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занимается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Часто</c:v>
                </c:pt>
                <c:pt idx="2">
                  <c:v>Очень редко</c:v>
                </c:pt>
                <c:pt idx="3">
                  <c:v>Не занимается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79721216"/>
        <c:axId val="79722752"/>
        <c:axId val="0"/>
      </c:bar3DChart>
      <c:catAx>
        <c:axId val="79721216"/>
        <c:scaling>
          <c:orientation val="minMax"/>
        </c:scaling>
        <c:axPos val="b"/>
        <c:tickLblPos val="nextTo"/>
        <c:crossAx val="79722752"/>
        <c:crosses val="autoZero"/>
        <c:auto val="1"/>
        <c:lblAlgn val="ctr"/>
        <c:lblOffset val="100"/>
      </c:catAx>
      <c:valAx>
        <c:axId val="79722752"/>
        <c:scaling>
          <c:orientation val="minMax"/>
        </c:scaling>
        <c:axPos val="l"/>
        <c:majorGridlines/>
        <c:numFmt formatCode="General" sourceLinked="1"/>
        <c:tickLblPos val="nextTo"/>
        <c:crossAx val="79721216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FFFF0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0000">
                  <a:srgbClr val="D34817">
                    <a:tint val="44500"/>
                    <a:satMod val="160000"/>
                  </a:srgbClr>
                </a:gs>
                <a:gs pos="100000">
                  <a:srgbClr val="D34817">
                    <a:tint val="23500"/>
                    <a:satMod val="160000"/>
                  </a:srgbClr>
                </a:gs>
              </a:gsLst>
              <a:lin ang="5400000" scaled="0"/>
            </a:gradFill>
            <a:ln>
              <a:solidFill>
                <a:srgbClr val="002060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затрюдняюсь ответить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56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затрюдняюсь ответить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затрюдняюсь ответить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81793792"/>
        <c:axId val="81795328"/>
        <c:axId val="0"/>
      </c:bar3DChart>
      <c:catAx>
        <c:axId val="81793792"/>
        <c:scaling>
          <c:orientation val="minMax"/>
        </c:scaling>
        <c:axPos val="b"/>
        <c:tickLblPos val="nextTo"/>
        <c:crossAx val="81795328"/>
        <c:crosses val="autoZero"/>
        <c:auto val="1"/>
        <c:lblAlgn val="ctr"/>
        <c:lblOffset val="100"/>
      </c:catAx>
      <c:valAx>
        <c:axId val="81795328"/>
        <c:scaling>
          <c:orientation val="minMax"/>
        </c:scaling>
        <c:axPos val="l"/>
        <c:majorGridlines/>
        <c:numFmt formatCode="General" sourceLinked="1"/>
        <c:tickLblPos val="nextTo"/>
        <c:crossAx val="81793792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92D05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затрдняюсь ответить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</c:v>
                </c:pt>
                <c:pt idx="1">
                  <c:v>53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затрдняюсь ответить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отчасти</c:v>
                </c:pt>
                <c:pt idx="2">
                  <c:v>нет</c:v>
                </c:pt>
                <c:pt idx="3">
                  <c:v>затрдняюсь ответить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81851136"/>
        <c:axId val="81852672"/>
        <c:axId val="0"/>
      </c:bar3DChart>
      <c:catAx>
        <c:axId val="81851136"/>
        <c:scaling>
          <c:orientation val="minMax"/>
        </c:scaling>
        <c:axPos val="b"/>
        <c:tickLblPos val="nextTo"/>
        <c:crossAx val="81852672"/>
        <c:crosses val="autoZero"/>
        <c:auto val="1"/>
        <c:lblAlgn val="ctr"/>
        <c:lblOffset val="100"/>
      </c:catAx>
      <c:valAx>
        <c:axId val="81852672"/>
        <c:scaling>
          <c:orientation val="minMax"/>
        </c:scaling>
        <c:axPos val="l"/>
        <c:majorGridlines/>
        <c:numFmt formatCode="General" sourceLinked="1"/>
        <c:tickLblPos val="nextTo"/>
        <c:crossAx val="81851136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FFFF0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У бабушки</c:v>
                </c:pt>
                <c:pt idx="1">
                  <c:v>Гуляют во дворе</c:v>
                </c:pt>
                <c:pt idx="2">
                  <c:v>Смотрят телевизор</c:v>
                </c:pt>
                <c:pt idx="3">
                  <c:v>с друзьями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32</c:v>
                </c:pt>
                <c:pt idx="2">
                  <c:v>12</c:v>
                </c:pt>
                <c:pt idx="3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У бабушки</c:v>
                </c:pt>
                <c:pt idx="1">
                  <c:v>Гуляют во дворе</c:v>
                </c:pt>
                <c:pt idx="2">
                  <c:v>Смотрят телевизор</c:v>
                </c:pt>
                <c:pt idx="3">
                  <c:v>с друзьями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У бабушки</c:v>
                </c:pt>
                <c:pt idx="1">
                  <c:v>Гуляют во дворе</c:v>
                </c:pt>
                <c:pt idx="2">
                  <c:v>Смотрят телевизор</c:v>
                </c:pt>
                <c:pt idx="3">
                  <c:v>с друзьями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80040704"/>
        <c:axId val="80042240"/>
        <c:axId val="0"/>
      </c:bar3DChart>
      <c:catAx>
        <c:axId val="80040704"/>
        <c:scaling>
          <c:orientation val="minMax"/>
        </c:scaling>
        <c:axPos val="b"/>
        <c:tickLblPos val="nextTo"/>
        <c:crossAx val="80042240"/>
        <c:crosses val="autoZero"/>
        <c:auto val="1"/>
        <c:lblAlgn val="ctr"/>
        <c:lblOffset val="100"/>
      </c:catAx>
      <c:valAx>
        <c:axId val="80042240"/>
        <c:scaling>
          <c:orientation val="minMax"/>
        </c:scaling>
        <c:axPos val="l"/>
        <c:majorGridlines/>
        <c:numFmt formatCode="General" sourceLinked="1"/>
        <c:tickLblPos val="nextTo"/>
        <c:crossAx val="80040704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FFFF0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ubbleChart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</c:spPr>
          <c:dLbls>
            <c:showVal val="1"/>
          </c:dLbls>
          <c:xVal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xVal>
          <c:y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xVal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xVal>
          <c:yVal>
            <c:numRef>
              <c:f>Лист1!$C$2:$C$5</c:f>
              <c:numCache>
                <c:formatCode>General</c:formatCode>
                <c:ptCount val="4"/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xVal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xVal>
          <c:yVal>
            <c:numRef>
              <c:f>Лист1!$D$2:$D$5</c:f>
              <c:numCache>
                <c:formatCode>General</c:formatCode>
                <c:ptCount val="4"/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</c:ser>
        <c:bubbleScale val="100"/>
        <c:axId val="80084992"/>
        <c:axId val="80086528"/>
      </c:bubbleChart>
      <c:valAx>
        <c:axId val="80084992"/>
        <c:scaling>
          <c:orientation val="minMax"/>
        </c:scaling>
        <c:axPos val="b"/>
        <c:majorGridlines/>
        <c:tickLblPos val="nextTo"/>
        <c:crossAx val="80086528"/>
        <c:crosses val="autoZero"/>
        <c:crossBetween val="midCat"/>
      </c:valAx>
      <c:valAx>
        <c:axId val="80086528"/>
        <c:scaling>
          <c:orientation val="minMax"/>
        </c:scaling>
        <c:axPos val="l"/>
        <c:majorGridlines/>
        <c:numFmt formatCode="General" sourceLinked="1"/>
        <c:tickLblPos val="nextTo"/>
        <c:crossAx val="80084992"/>
        <c:crosses val="autoZero"/>
        <c:crossBetween val="midCat"/>
      </c:valAx>
    </c:plotArea>
    <c:plotVisOnly val="1"/>
    <c:dispBlanksAs val="gap"/>
  </c:chart>
  <c:spPr>
    <a:gradFill>
      <a:gsLst>
        <a:gs pos="0">
          <a:srgbClr val="FFFF00"/>
        </a:gs>
        <a:gs pos="50000">
          <a:srgbClr val="D34817">
            <a:tint val="44500"/>
            <a:satMod val="160000"/>
          </a:srgbClr>
        </a:gs>
        <a:gs pos="100000">
          <a:srgbClr val="D34817">
            <a:tint val="23500"/>
            <a:satMod val="160000"/>
          </a:srgbClr>
        </a:gs>
      </a:gsLst>
      <a:lin ang="5400000" scaled="0"/>
    </a:gradFill>
    <a:ln>
      <a:gradFill>
        <a:gsLst>
          <a:gs pos="0">
            <a:schemeClr val="accent1">
              <a:tint val="66000"/>
              <a:satMod val="160000"/>
            </a:schemeClr>
          </a:gs>
          <a:gs pos="50000">
            <a:schemeClr val="accent1">
              <a:tint val="44500"/>
              <a:satMod val="160000"/>
            </a:schemeClr>
          </a:gs>
          <a:gs pos="100000">
            <a:schemeClr val="accent1">
              <a:tint val="23500"/>
              <a:satMod val="160000"/>
            </a:schemeClr>
          </a:gs>
        </a:gsLst>
        <a:lin ang="5400000" scaled="0"/>
      </a:gradFill>
    </a:ln>
  </c:spPr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C0B8CD3-114D-4F64-A672-11808B8323CD}" type="datetimeFigureOut">
              <a:rPr lang="ru-RU" smtClean="0"/>
              <a:pPr/>
              <a:t>30.10.2013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BF9B48C-8757-4E83-8C76-2FD77163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14290"/>
            <a:ext cx="7286676" cy="71438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Семинар – практикум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 31.10.2013г.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286124"/>
            <a:ext cx="7886728" cy="1870079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parajita" pitchFamily="34" charset="0"/>
              </a:rPr>
              <a:t>«Если хочешь быть здоров или здоровый образ жизни – залог долголетия»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parajit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43504" y="5786454"/>
            <a:ext cx="3671886" cy="1071546"/>
          </a:xfrm>
          <a:prstGeom prst="rect">
            <a:avLst/>
          </a:prstGeom>
        </p:spPr>
        <p:txBody>
          <a:bodyPr bIns="91440" anchor="ctr" anchorCtr="0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Aparajita" pitchFamily="34" charset="0"/>
              </a:rPr>
              <a:t>Воспитател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Aparajita" pitchFamily="34" charset="0"/>
              </a:rPr>
              <a:t>ь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Aparajita" pitchFamily="34" charset="0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Aparajita" pitchFamily="34" charset="0"/>
              </a:rPr>
              <a:t>Афонасьева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Aparajita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Aparajita" pitchFamily="34" charset="0"/>
              </a:rPr>
              <a:t>Людмила Анатольевна </a:t>
            </a:r>
            <a:endParaRPr kumimoji="0" lang="ru-RU" sz="4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Aparajita" pitchFamily="34" charset="0"/>
            </a:endParaRPr>
          </a:p>
        </p:txBody>
      </p:sp>
      <p:pic>
        <p:nvPicPr>
          <p:cNvPr id="55298" name="Picture 2" descr="http://www.edu.cap.ru/home/4166/2012/zog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1357322" cy="154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www.edu.cap.ru/home/4166/2012/zog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500174"/>
            <a:ext cx="1357322" cy="154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://static.etoya.ru/files/images/imgsng/part_2/46536/src/bud_zdorov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28736"/>
            <a:ext cx="2143140" cy="1611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Ваш ребенок занимается физкультурой и спортом?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Считаете ли Вы свое питание рациональным?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Считаете ли Вы питание своих детей вне МБДОУ рациональным?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939784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 дети проводят досуг?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знаете, что значит вести здоровый образ жизни?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прививаете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зож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своим детям?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Если прививаете, то как?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закаливания детей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81128"/>
            <a:ext cx="2160240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763688" y="1396542"/>
            <a:ext cx="2664296" cy="11521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Обтирания </a:t>
            </a:r>
            <a:endParaRPr lang="ru-RU" sz="2400" b="1" dirty="0"/>
          </a:p>
        </p:txBody>
      </p:sp>
      <p:sp>
        <p:nvSpPr>
          <p:cNvPr id="6" name="Овал 5"/>
          <p:cNvSpPr/>
          <p:nvPr/>
        </p:nvSpPr>
        <p:spPr>
          <a:xfrm>
            <a:off x="4752020" y="2298188"/>
            <a:ext cx="2664296" cy="11521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Обливания </a:t>
            </a:r>
            <a:endParaRPr lang="ru-RU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2231740" y="3573015"/>
            <a:ext cx="2664296" cy="11521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Обливания ног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3563888" y="5118929"/>
            <a:ext cx="3528392" cy="115212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Контрастный душ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2" y="2902883"/>
            <a:ext cx="2271821" cy="2207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53" y="1656687"/>
            <a:ext cx="1916246" cy="1706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7" y="764704"/>
            <a:ext cx="2044646" cy="1783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5454"/>
            <a:ext cx="3096344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9914"/>
            <a:ext cx="2541662" cy="25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5730"/>
            <a:ext cx="14287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50073"/>
            <a:ext cx="2927981" cy="2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18" y="1388635"/>
            <a:ext cx="2885306" cy="288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7672"/>
            <a:ext cx="3179283" cy="23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51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683568" y="1196752"/>
            <a:ext cx="3816424" cy="2088232"/>
          </a:xfrm>
          <a:prstGeom prst="snip2DiagRect">
            <a:avLst/>
          </a:prstGeom>
          <a:solidFill>
            <a:srgbClr val="9BE5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ПОСТЕПЕННОСТЬ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797540" y="1196752"/>
            <a:ext cx="4094940" cy="2043227"/>
          </a:xfrm>
          <a:prstGeom prst="snip2DiagRect">
            <a:avLst/>
          </a:prstGeom>
          <a:solidFill>
            <a:srgbClr val="9BE5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ПОСТОЯНСТВО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598320" y="4005064"/>
            <a:ext cx="3987258" cy="1944216"/>
          </a:xfrm>
          <a:prstGeom prst="snip2DiagRect">
            <a:avLst/>
          </a:prstGeom>
          <a:solidFill>
            <a:srgbClr val="9BE5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ПОСИЛЬНОСТЬ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10" y="4149081"/>
            <a:ext cx="2047470" cy="2025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0" y="4100950"/>
            <a:ext cx="2156777" cy="21567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204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Повестка семинара - практикума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1071546"/>
            <a:ext cx="8115328" cy="5143536"/>
          </a:xfrm>
        </p:spPr>
        <p:txBody>
          <a:bodyPr>
            <a:normAutofit lnSpcReduction="10000"/>
          </a:bodyPr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темы.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 анкетирования родителей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Закаливание ребенка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Практические советы.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Презентация нестандартного оборудования в спортивном уголке.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651216"/>
            <a:ext cx="8219256" cy="436858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Эффект от закаливающих процедур достигается за несколько месяцев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2-3 месяца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 исчезает за 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2 – 3 недели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а у дошкольников через </a:t>
            </a:r>
            <a:r>
              <a:rPr lang="ru-RU" sz="44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– 7 дней</a:t>
            </a:r>
            <a:endParaRPr lang="ru-RU" sz="44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97" y="51404"/>
            <a:ext cx="10763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016"/>
            <a:ext cx="10763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22" y="55418"/>
            <a:ext cx="10763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4734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Противопоказания к закаливанию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Крест 3"/>
          <p:cNvSpPr/>
          <p:nvPr/>
        </p:nvSpPr>
        <p:spPr>
          <a:xfrm>
            <a:off x="681367" y="1296825"/>
            <a:ext cx="3168352" cy="2520280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ОСТРЫЕ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ИНФЕКЦИИ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Крест 4"/>
          <p:cNvSpPr/>
          <p:nvPr/>
        </p:nvSpPr>
        <p:spPr>
          <a:xfrm>
            <a:off x="5099783" y="1196752"/>
            <a:ext cx="3240360" cy="2651185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ВЫСОКАЯ ЛИХОРАДКА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Крест 5"/>
          <p:cNvSpPr/>
          <p:nvPr/>
        </p:nvSpPr>
        <p:spPr>
          <a:xfrm>
            <a:off x="683568" y="4077072"/>
            <a:ext cx="3168352" cy="2520280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ОЖОГИ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ДИАТЕЗ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Крест 6"/>
          <p:cNvSpPr/>
          <p:nvPr/>
        </p:nvSpPr>
        <p:spPr>
          <a:xfrm>
            <a:off x="5076055" y="4077072"/>
            <a:ext cx="3264088" cy="2520280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НЕВРОЗЫ И ВЫСОКАЯ НЕРВНАЯ ВОЗБУДИМОСТЬ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58" y="3017005"/>
            <a:ext cx="10763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418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Противопоказания к закаливанию</a:t>
            </a:r>
            <a:endParaRPr lang="ru-RU" dirty="0"/>
          </a:p>
        </p:txBody>
      </p:sp>
      <p:sp>
        <p:nvSpPr>
          <p:cNvPr id="4" name="Крест 3"/>
          <p:cNvSpPr/>
          <p:nvPr/>
        </p:nvSpPr>
        <p:spPr>
          <a:xfrm>
            <a:off x="251520" y="1124744"/>
            <a:ext cx="3528392" cy="3312368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НАРУШЕНИЕ В ДЕЯТЕЛЬНОСТИ  СЕРДЕЧНО – СОСУДИСТОЙ СИСТЕМЫ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Крест 4"/>
          <p:cNvSpPr/>
          <p:nvPr/>
        </p:nvSpPr>
        <p:spPr>
          <a:xfrm>
            <a:off x="5076056" y="1135119"/>
            <a:ext cx="3672408" cy="3312368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НАРУШЕНИЕ В ДЕЯТЕЛЬНОСТИ ВЫДЕЛИТЕЛЬНОЙ СИСТЕМЫ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Крест 5"/>
          <p:cNvSpPr/>
          <p:nvPr/>
        </p:nvSpPr>
        <p:spPr>
          <a:xfrm>
            <a:off x="2843808" y="4166592"/>
            <a:ext cx="2952328" cy="2376264"/>
          </a:xfrm>
          <a:prstGeom prst="plu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ОСТАНОВКА В ВЕСЕ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97" y="1980828"/>
            <a:ext cx="10763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9399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5"/>
            <a:ext cx="3232490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42852"/>
            <a:ext cx="3000396" cy="529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000108"/>
            <a:ext cx="2354701" cy="567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89380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3167" y="116632"/>
            <a:ext cx="92298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rgbClr val="0070C0"/>
                  </a:solidFill>
                  <a:prstDash val="solid"/>
                </a:ln>
                <a:solidFill>
                  <a:srgbClr val="0070C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ОЗДОРОВИТЕЛЬНАЯ ПАПКА</a:t>
            </a:r>
          </a:p>
          <a:p>
            <a:pPr algn="ctr"/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70C0">
                  <a:alpha val="5700"/>
                </a:srgb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050" name="Picture 2" descr="C:\Users\МБДОУ 16\Desktop\20131030_085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843121"/>
            <a:ext cx="3782730" cy="5014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227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704856" cy="5778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00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548680"/>
            <a:ext cx="7680854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4388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62" y="-315416"/>
            <a:ext cx="6096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6096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534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731"/>
            <a:ext cx="3752528" cy="5003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14988"/>
            <a:ext cx="6096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525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-99392"/>
            <a:ext cx="6096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15880"/>
            <a:ext cx="6338354" cy="4210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772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500562" cy="20827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Формы организации физической активности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МБДОУ № 16 Матушкина\фотографии\_DSC5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071810"/>
            <a:ext cx="4786314" cy="357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0"/>
            <a:ext cx="3143272" cy="2346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290"/>
            <a:ext cx="4179314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145" cy="621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8400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87461" y="1196752"/>
            <a:ext cx="71287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 descr="D:\ирина\МБДОУ № 16\документы на сайт\сайт 16\фото сотрудников МБДОУ № 16 для сайта\Афонасьева Людмила Анатоль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3130550" cy="3832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996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857496"/>
            <a:ext cx="3214678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Семья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МБДОУ 16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643338" cy="2731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МБДОУ 16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143248"/>
            <a:ext cx="2600292" cy="3467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МБДОУ 16\Desktop\P1040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3571900" cy="2678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МБДОУ 16\Desktop\P1040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143248"/>
            <a:ext cx="2625079" cy="3500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МБДОУ № 16 Матушкина\фотографии\DSC05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009053" cy="3327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МБДОУ 16\Desktop\DSC06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3865520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МБДОУ 16\Desktop\DSC06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2898417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14942" y="1285860"/>
            <a:ext cx="39290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Взаимодействие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Какое состояние Вашего здоровья?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285720" y="1285860"/>
          <a:ext cx="8643998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Какое состояние здоровья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Вашего ребенка?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858280" cy="8461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Когда в последний раз проверяли состояние своего здоровья?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3577131194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занимаетесь физкультурой и спортом?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383</TotalTime>
  <Words>209</Words>
  <Application>Microsoft Office PowerPoint</Application>
  <PresentationFormat>Экран (4:3)</PresentationFormat>
  <Paragraphs>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Справедливость</vt:lpstr>
      <vt:lpstr>«Если хочешь быть здоров или здоровый образ жизни – залог долголетия»</vt:lpstr>
      <vt:lpstr>Повестка семинара - практикума</vt:lpstr>
      <vt:lpstr>Формы организации физической активности</vt:lpstr>
      <vt:lpstr>Семья </vt:lpstr>
      <vt:lpstr>Слайд 5</vt:lpstr>
      <vt:lpstr>Какое состояние Вашего здоровья?</vt:lpstr>
      <vt:lpstr>Какое состояние здоровья   Вашего ребенка?</vt:lpstr>
      <vt:lpstr>Когда в последний раз проверяли состояние своего здоровья?</vt:lpstr>
      <vt:lpstr>Вы занимаетесь физкультурой и спортом?</vt:lpstr>
      <vt:lpstr>Ваш ребенок занимается физкультурой и спортом?</vt:lpstr>
      <vt:lpstr>Считаете ли Вы свое питание рациональным?</vt:lpstr>
      <vt:lpstr>Считаете ли Вы питание своих детей вне МБДОУ рациональным?</vt:lpstr>
      <vt:lpstr>Как дети проводят досуг?</vt:lpstr>
      <vt:lpstr>Вы знаете, что значит вести здоровый образ жизни?</vt:lpstr>
      <vt:lpstr>Вы прививаете зож своим детям?</vt:lpstr>
      <vt:lpstr>Если прививаете, то как?</vt:lpstr>
      <vt:lpstr>Виды закаливания детей</vt:lpstr>
      <vt:lpstr>Слайд 18</vt:lpstr>
      <vt:lpstr>Слайд 19</vt:lpstr>
      <vt:lpstr>Слайд 20</vt:lpstr>
      <vt:lpstr>Противопоказания к закаливанию</vt:lpstr>
      <vt:lpstr>Противопоказания к закаливанию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«Если хочешь быть здоров или здоровый образ жизни – залог долголетия»</dc:title>
  <dc:creator>МБДОУ 16</dc:creator>
  <cp:lastModifiedBy>МБДОУ 16</cp:lastModifiedBy>
  <cp:revision>43</cp:revision>
  <dcterms:created xsi:type="dcterms:W3CDTF">2013-10-28T11:14:25Z</dcterms:created>
  <dcterms:modified xsi:type="dcterms:W3CDTF">2013-10-30T05:00:07Z</dcterms:modified>
</cp:coreProperties>
</file>