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800000"/>
    <a:srgbClr val="003300"/>
    <a:srgbClr val="CC0066"/>
    <a:srgbClr val="CC0000"/>
    <a:srgbClr val="FF3300"/>
    <a:srgbClr val="9900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30" autoAdjust="0"/>
    <p:restoredTop sz="94728" autoAdjust="0"/>
  </p:normalViewPr>
  <p:slideViewPr>
    <p:cSldViewPr>
      <p:cViewPr varScale="1">
        <p:scale>
          <a:sx n="81" d="100"/>
          <a:sy n="81" d="100"/>
        </p:scale>
        <p:origin x="178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B1D60-A0A1-44F2-BDBC-1C98D19F804C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89B35-EAB0-4595-9670-1873BFEC4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16397-C4BB-418B-9143-DDE387760DFA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E704E-9D32-48F1-AAA5-CE339D16F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0D35-F3BA-4C9C-B1F2-65A64B420437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FE638-845C-4D0C-A497-9918583091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BB6B5-5638-4EE5-83DE-1F522C754B8F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075B6-5A73-407C-86C5-6FC4D4C6E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F24F-A7FC-4BF0-AA1D-3C9E60C085FB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63EB7-7EE3-4E9D-A0AE-D59275905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48D79-87CE-4EE7-B61A-01E03A9A4790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02377-B51A-4E33-A5FA-C49088C4F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28568-B783-404D-901F-8CF2F2C21ABB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9DFA3-82CD-4A92-A69A-7FDB13FA0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DBB7A-3704-49F0-BCCB-8252540B040C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0F7AA-D828-46E3-A1A5-D91E74D19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38CF9-8BA8-4BBF-B3E1-022974A0C528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754FA-976D-4A33-A102-787EDC2E5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BA3E-E00B-46E1-8948-67F34DC2ED10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CDE8C-EBA1-48A1-B7BE-DEED1AD21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DE82D-FBAD-43BB-AE0E-0602957C1FC1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00B36-DA3A-434E-BFD9-DA02D0908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57E4735C-DFCA-4582-8298-C57926D7BFD8}" type="datetimeFigureOut">
              <a:rPr lang="ru-RU"/>
              <a:pPr>
                <a:defRPr/>
              </a:pPr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3AB6994C-DBC6-4F6F-B646-91A2FFCD1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ppy-giraffe.ru/community/10/forum/post/6212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0"/>
          <p:cNvSpPr>
            <a:spLocks noChangeArrowheads="1" noChangeShapeType="1" noTextEdit="1"/>
          </p:cNvSpPr>
          <p:nvPr/>
        </p:nvSpPr>
        <p:spPr bwMode="auto">
          <a:xfrm>
            <a:off x="2051050" y="1052513"/>
            <a:ext cx="5040313" cy="208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/>
              </a:rPr>
              <a:t>Сказочный </a:t>
            </a:r>
          </a:p>
          <a:p>
            <a:pPr algn="ctr"/>
            <a:r>
              <a:rPr lang="ru-RU" b="1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/>
              </a:rPr>
              <a:t>сундучок</a:t>
            </a:r>
          </a:p>
        </p:txBody>
      </p:sp>
      <p:sp>
        <p:nvSpPr>
          <p:cNvPr id="13315" name="Rectangle 24"/>
          <p:cNvSpPr>
            <a:spLocks noGrp="1"/>
          </p:cNvSpPr>
          <p:nvPr>
            <p:ph type="ctrTitle"/>
          </p:nvPr>
        </p:nvSpPr>
        <p:spPr>
          <a:xfrm>
            <a:off x="468313" y="3860800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990000"/>
                </a:solidFill>
                <a:latin typeface="Comic Sans MS" pitchFamily="66" charset="0"/>
              </a:rPr>
              <a:t>Потешки в режимные моменты</a:t>
            </a:r>
          </a:p>
        </p:txBody>
      </p:sp>
    </p:spTree>
  </p:cSld>
  <p:clrMapOvr>
    <a:masterClrMapping/>
  </p:clrMapOvr>
  <p:transition spd="med" advTm="4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468313" y="1125538"/>
            <a:ext cx="8496300" cy="41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Список использованной литературы</a:t>
            </a:r>
            <a:r>
              <a:rPr lang="ru-RU" sz="32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buFont typeface="Calibri" pitchFamily="34" charset="0"/>
              <a:buAutoNum type="arabicPeriod"/>
            </a:pPr>
            <a:r>
              <a:rPr lang="ru-RU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 Н.В. Елкина  Пословицы, поговорки, потешки /2010-215 с </a:t>
            </a:r>
          </a:p>
          <a:p>
            <a:pPr>
              <a:lnSpc>
                <a:spcPct val="115000"/>
              </a:lnSpc>
              <a:buFont typeface="Calibri" pitchFamily="34" charset="0"/>
              <a:buAutoNum type="arabicPeriod"/>
            </a:pPr>
            <a:r>
              <a:rPr lang="ru-RU" sz="320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u="sng">
                <a:latin typeface="Calibri" pitchFamily="34" charset="0"/>
                <a:hlinkClick r:id="rId2"/>
              </a:rPr>
              <a:t>http://www.happy-giraffe.ru/community/10/forum/post/6212/</a:t>
            </a:r>
            <a:endParaRPr lang="ru-RU" sz="32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sz="320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>
                <a:latin typeface="Calibri" pitchFamily="34" charset="0"/>
              </a:rPr>
              <a:t>http://nsportal.ru/detskii-sad/raznoe/poteshki-v-rezhimnyh-momentah</a:t>
            </a: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body" sz="half" idx="1"/>
          </p:nvPr>
        </p:nvSpPr>
        <p:spPr>
          <a:xfrm>
            <a:off x="395288" y="981075"/>
            <a:ext cx="8075612" cy="4525963"/>
          </a:xfrm>
        </p:spPr>
        <p:txBody>
          <a:bodyPr/>
          <a:lstStyle/>
          <a:p>
            <a:pPr indent="22225" algn="ctr">
              <a:lnSpc>
                <a:spcPct val="80000"/>
              </a:lnSpc>
              <a:buFont typeface="Arial" charset="0"/>
              <a:buNone/>
            </a:pPr>
            <a:r>
              <a:rPr lang="ru-RU" sz="4800" smtClean="0">
                <a:latin typeface="Monotype Corsiva" pitchFamily="66" charset="0"/>
              </a:rPr>
              <a:t>Курсовую работу </a:t>
            </a:r>
            <a:br>
              <a:rPr lang="ru-RU" sz="4800" smtClean="0">
                <a:latin typeface="Monotype Corsiva" pitchFamily="66" charset="0"/>
              </a:rPr>
            </a:br>
            <a:r>
              <a:rPr lang="ru-RU" sz="4800" smtClean="0">
                <a:latin typeface="Monotype Corsiva" pitchFamily="66" charset="0"/>
              </a:rPr>
              <a:t>выполнила</a:t>
            </a:r>
            <a:br>
              <a:rPr lang="ru-RU" sz="4800" smtClean="0">
                <a:latin typeface="Monotype Corsiva" pitchFamily="66" charset="0"/>
              </a:rPr>
            </a:br>
            <a:r>
              <a:rPr lang="ru-RU" sz="4800" smtClean="0">
                <a:latin typeface="Monotype Corsiva" pitchFamily="66" charset="0"/>
              </a:rPr>
              <a:t>воспитатель </a:t>
            </a:r>
            <a:br>
              <a:rPr lang="ru-RU" sz="4800" smtClean="0">
                <a:latin typeface="Monotype Corsiva" pitchFamily="66" charset="0"/>
              </a:rPr>
            </a:br>
            <a:r>
              <a:rPr lang="ru-RU" sz="4800" smtClean="0">
                <a:latin typeface="Monotype Corsiva" pitchFamily="66" charset="0"/>
              </a:rPr>
              <a:t>МБДОУ детский сад №12</a:t>
            </a:r>
            <a:br>
              <a:rPr lang="ru-RU" sz="4800" smtClean="0">
                <a:latin typeface="Monotype Corsiva" pitchFamily="66" charset="0"/>
              </a:rPr>
            </a:br>
            <a:r>
              <a:rPr lang="ru-RU" sz="4800" b="1" smtClean="0">
                <a:latin typeface="Monotype Corsiva" pitchFamily="66" charset="0"/>
              </a:rPr>
              <a:t>Быкова Марина Александровна</a:t>
            </a:r>
          </a:p>
        </p:txBody>
      </p:sp>
      <p:sp>
        <p:nvSpPr>
          <p:cNvPr id="23558" name="Rectangle 6"/>
          <p:cNvSpPr>
            <a:spLocks noGrp="1"/>
          </p:cNvSpPr>
          <p:nvPr>
            <p:ph type="body" sz="half" idx="2"/>
          </p:nvPr>
        </p:nvSpPr>
        <p:spPr>
          <a:xfrm>
            <a:off x="4067175" y="6021388"/>
            <a:ext cx="1436688" cy="536575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Monotype Corsiva" pitchFamily="66" charset="0"/>
              </a:rPr>
              <a:t>г. Ярцево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Monotype Corsiva" pitchFamily="66" charset="0"/>
              </a:rPr>
              <a:t>2014г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11188" y="436563"/>
            <a:ext cx="7920037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b="1">
                <a:solidFill>
                  <a:srgbClr val="990000"/>
                </a:solidFill>
                <a:latin typeface="Times New Roman" pitchFamily="18" charset="0"/>
              </a:rPr>
              <a:t>Воспитателю важно с самого утра создать атмосферу, в которой ребёнку будет интересно и весело. В детском саду ребятишки живут по особому режиму. Весь день расписан по минутам. Как можно легко, без принуждения переключать детей с одной деятельности на другую? Конечно, с помощью весёлых стихов и потешек! Предлагаемые потешки на все случаи жизни станут вашим незаменимым помощником.</a:t>
            </a:r>
          </a:p>
        </p:txBody>
      </p:sp>
    </p:spTree>
  </p:cSld>
  <p:clrMapOvr>
    <a:masterClrMapping/>
  </p:clrMapOvr>
  <p:transition spd="slow" advClick="0" advTm="4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852488" y="0"/>
            <a:ext cx="8291512" cy="5635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990000"/>
                </a:solidFill>
              </a:rPr>
              <a:t>Утром, встретив ребят, можно проговорить:</a:t>
            </a:r>
          </a:p>
        </p:txBody>
      </p:sp>
      <p:pic>
        <p:nvPicPr>
          <p:cNvPr id="15362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85695" y="2582379"/>
            <a:ext cx="4785830" cy="3250581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838200"/>
            <a:ext cx="4572000" cy="6019800"/>
          </a:xfrm>
        </p:spPr>
        <p:txBody>
          <a:bodyPr/>
          <a:lstStyle/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Пришли дети в детский сад,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Здесь игрушки ждут ребят,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Ждет здесь Ксюшу верблюжонок,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Сашу ждет большой слоненок,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Даша с мишкою играет,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Тема Даше помогает,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Нянчит Милечка мартышку,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А Кирюша смотрит в книжку.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Детям весело в саду!</a:t>
            </a:r>
          </a:p>
          <a:p>
            <a:pPr algn="ctr" eaLnBrk="1" hangingPunct="1">
              <a:lnSpc>
                <a:spcPct val="170000"/>
              </a:lnSpc>
            </a:pPr>
            <a:r>
              <a:rPr lang="ru-RU" sz="2000" b="1" smtClean="0">
                <a:solidFill>
                  <a:srgbClr val="990000"/>
                </a:solidFill>
              </a:rPr>
              <a:t>С ними я сюда приду.</a:t>
            </a:r>
          </a:p>
          <a:p>
            <a:pPr eaLnBrk="1" hangingPunct="1">
              <a:lnSpc>
                <a:spcPct val="80000"/>
              </a:lnSpc>
            </a:pPr>
            <a:endParaRPr lang="ru-RU" sz="2400" b="1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27688" cy="492125"/>
          </a:xfrm>
        </p:spPr>
        <p:txBody>
          <a:bodyPr anchor="t"/>
          <a:lstStyle/>
          <a:p>
            <a:pPr eaLnBrk="1" hangingPunct="1"/>
            <a:r>
              <a:rPr lang="ru-RU" sz="2800" smtClean="0"/>
              <a:t>Дети делают зарядку:</a:t>
            </a:r>
          </a:p>
        </p:txBody>
      </p:sp>
      <p:pic>
        <p:nvPicPr>
          <p:cNvPr id="16386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1638" y="2701925"/>
            <a:ext cx="4752975" cy="3895725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6387" name="Текст 3"/>
          <p:cNvSpPr>
            <a:spLocks noGrp="1"/>
          </p:cNvSpPr>
          <p:nvPr>
            <p:ph type="body" sz="half" idx="2"/>
          </p:nvPr>
        </p:nvSpPr>
        <p:spPr>
          <a:xfrm>
            <a:off x="250825" y="898525"/>
            <a:ext cx="8208963" cy="51228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Хомка, хомка, хомячок - полосатенький бочок,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Хомка раненько стает, шейку моет, щечки трет,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Подметает Хомка хатку и выходит на зарядку.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Раз, два, три, четыре, пять - Хомка хочет сильным стать.</a:t>
            </a:r>
          </a:p>
          <a:p>
            <a:pPr eaLnBrk="1" hangingPunct="1">
              <a:lnSpc>
                <a:spcPct val="90000"/>
              </a:lnSpc>
            </a:pPr>
            <a:endParaRPr lang="ru-RU" sz="200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То прогнет, то выгнет спинку,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Ножку вытянет вперед -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Это делает зарядку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Наш Маркиз - пушистый кот.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Чешет он себя за ушком. </a:t>
            </a:r>
            <a:br>
              <a:rPr lang="ru-RU" sz="2400" smtClean="0">
                <a:solidFill>
                  <a:srgbClr val="C00000"/>
                </a:solidFill>
              </a:rPr>
            </a:br>
            <a:r>
              <a:rPr lang="ru-RU" sz="2400" smtClean="0">
                <a:solidFill>
                  <a:srgbClr val="C00000"/>
                </a:solidFill>
              </a:rPr>
              <a:t>Жмурит глазки и урчит.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rgbClr val="C00000"/>
                </a:solidFill>
              </a:rPr>
              <a:t>У Маркиза все в порядке: </a:t>
            </a:r>
            <a:br>
              <a:rPr lang="ru-RU" sz="2400" smtClean="0">
                <a:solidFill>
                  <a:srgbClr val="C00000"/>
                </a:solidFill>
              </a:rPr>
            </a:br>
            <a:r>
              <a:rPr lang="ru-RU" sz="2400" smtClean="0">
                <a:solidFill>
                  <a:srgbClr val="C00000"/>
                </a:solidFill>
              </a:rPr>
              <a:t>когти, шерсть и аппетит.</a:t>
            </a:r>
          </a:p>
        </p:txBody>
      </p:sp>
    </p:spTree>
  </p:cSld>
  <p:clrMapOvr>
    <a:masterClrMapping/>
  </p:clrMapOvr>
  <p:transition spd="slow" advClick="0" advTm="4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0" y="620713"/>
            <a:ext cx="3240088" cy="1162050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rgbClr val="003300"/>
                </a:solidFill>
              </a:rPr>
              <a:t>Дети знают, что перед едой нужно мыть руки, но будет интереснее, если этот процесс будет сопровождаться словами:</a:t>
            </a:r>
          </a:p>
        </p:txBody>
      </p:sp>
      <p:pic>
        <p:nvPicPr>
          <p:cNvPr id="17410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2276475"/>
            <a:ext cx="3744912" cy="3813175"/>
          </a:xfrm>
        </p:spPr>
      </p:pic>
      <p:sp>
        <p:nvSpPr>
          <p:cNvPr id="17411" name="Текст 3"/>
          <p:cNvSpPr>
            <a:spLocks noGrp="1"/>
          </p:cNvSpPr>
          <p:nvPr>
            <p:ph type="body" sz="half" idx="2"/>
          </p:nvPr>
        </p:nvSpPr>
        <p:spPr>
          <a:xfrm>
            <a:off x="539750" y="260350"/>
            <a:ext cx="3008313" cy="4691063"/>
          </a:xfrm>
        </p:spPr>
        <p:txBody>
          <a:bodyPr/>
          <a:lstStyle/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Мыли, мыли руки с мылом,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Мыли теплою водой,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Мыли, мыли, мыли, мыли -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Бело-набело отмыли.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Или: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Водичка, водичка, умой мое личико,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глазки блестели, чтобы щечки краснели,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 смеялся роток, чтоб кусался зубок.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Или: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Руки надо с мылом мыть,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Рукава нельзя мочить,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Кто рукавчик не засучит,</a:t>
            </a:r>
          </a:p>
          <a:p>
            <a:pPr algn="ctr" eaLnBrk="1" hangingPunct="1"/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Тот водички не получит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06363" y="115888"/>
            <a:ext cx="8929687" cy="936625"/>
          </a:xfrm>
        </p:spPr>
        <p:txBody>
          <a:bodyPr/>
          <a:lstStyle/>
          <a:p>
            <a:pPr algn="ctr" eaLnBrk="1" hangingPunct="1"/>
            <a:r>
              <a:rPr lang="ru-RU" sz="1800" smtClean="0">
                <a:latin typeface="Arial Black" pitchFamily="34" charset="0"/>
              </a:rPr>
              <a:t>Во время приема пищи некоторые дети часто капризничают, соответственно, нервничают. Шутливые потешки помогут им успокоиться и спокойно покушать:</a:t>
            </a:r>
            <a:endParaRPr lang="ru-RU" sz="1800" smtClean="0"/>
          </a:p>
        </p:txBody>
      </p:sp>
      <p:pic>
        <p:nvPicPr>
          <p:cNvPr id="18434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92006" y="3227550"/>
            <a:ext cx="3786312" cy="3033114"/>
          </a:xfrm>
          <a:prstGeom prst="roundRect">
            <a:avLst/>
          </a:prstGeom>
          <a:ln>
            <a:solidFill>
              <a:srgbClr val="800000"/>
            </a:solidFill>
          </a:ln>
        </p:spPr>
      </p:pic>
      <p:sp>
        <p:nvSpPr>
          <p:cNvPr id="18435" name="Текст 3"/>
          <p:cNvSpPr>
            <a:spLocks noGrp="1"/>
          </p:cNvSpPr>
          <p:nvPr>
            <p:ph type="body" sz="half" idx="2"/>
          </p:nvPr>
        </p:nvSpPr>
        <p:spPr>
          <a:xfrm>
            <a:off x="250825" y="1341438"/>
            <a:ext cx="6697663" cy="4298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Тили-час, тили-час, вот обед у нас сейчас,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Скушаем за маму ложку, скушаем за папу ложку,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За собачку и за кошку, воробей стучит в окошко,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Дайте ложечку и мне... Вот и кончился обед.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3. Я обед съедаю сам. Открываю рот и - ам!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Чтобы силы были, супчик мы сварили.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Мой хороший аппетит в животе один сидит.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Ножками топочет - он обедать хочет!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Вот несет мне ложечка супчик из горошка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И котлетку прямо в рот вилка шустрая несет.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>
                <a:solidFill>
                  <a:srgbClr val="CC0000"/>
                </a:solidFill>
              </a:rPr>
              <a:t>Шепчет тихо аппетит: «сыт, сыт, сыт, сыт».</a:t>
            </a:r>
          </a:p>
        </p:txBody>
      </p:sp>
    </p:spTree>
  </p:cSld>
  <p:clrMapOvr>
    <a:masterClrMapping/>
  </p:clrMapOvr>
  <p:transition spd="slow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6264275" cy="347663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Использование потешек на прогулке</a:t>
            </a:r>
          </a:p>
        </p:txBody>
      </p:sp>
      <p:pic>
        <p:nvPicPr>
          <p:cNvPr id="19458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040" y="1700808"/>
            <a:ext cx="3509962" cy="4983162"/>
          </a:xfrm>
          <a:prstGeom prst="roundRect">
            <a:avLst/>
          </a:prstGeom>
        </p:spPr>
      </p:pic>
      <p:sp>
        <p:nvSpPr>
          <p:cNvPr id="19459" name="Текст 3"/>
          <p:cNvSpPr>
            <a:spLocks noGrp="1"/>
          </p:cNvSpPr>
          <p:nvPr>
            <p:ph type="body" sz="half" idx="2"/>
          </p:nvPr>
        </p:nvSpPr>
        <p:spPr>
          <a:xfrm>
            <a:off x="395288" y="739775"/>
            <a:ext cx="4032250" cy="57134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Большие ноги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Шли по дороге: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Топ, топ, топ,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Топ, топ, топ.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Маленькие ножки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Бежали по дорожке: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Топ, топ, топ, топ, топ,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Топ, топ, топ, топ, топ.</a:t>
            </a:r>
          </a:p>
          <a:p>
            <a:pPr algn="ctr" eaLnBrk="1" hangingPunct="1">
              <a:lnSpc>
                <a:spcPct val="5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 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Крошка на окошке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Рубашку шьет,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Курочка в сапожках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Избенку метет.</a:t>
            </a:r>
          </a:p>
          <a:p>
            <a:pPr algn="ctr" eaLnBrk="1" hangingPunct="1">
              <a:lnSpc>
                <a:spcPct val="40000"/>
              </a:lnSpc>
            </a:pPr>
            <a:endParaRPr lang="ru-RU" sz="2000" b="1" smtClean="0">
              <a:solidFill>
                <a:srgbClr val="CC0000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Как у нашего кота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Шубка очень хороша.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Как у котика усы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Удивительной красы.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Глаза смелые.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C0000"/>
                </a:solidFill>
              </a:rPr>
              <a:t>Зубки белые</a:t>
            </a:r>
            <a:r>
              <a:rPr lang="ru-RU" b="1" smtClean="0">
                <a:solidFill>
                  <a:srgbClr val="CC0000"/>
                </a:solidFill>
              </a:rPr>
              <a:t>.</a:t>
            </a:r>
            <a:endParaRPr lang="ru-RU" sz="1200" b="1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945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945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0" y="404813"/>
            <a:ext cx="5267325" cy="1079500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Использование потешек  </a:t>
            </a:r>
            <a:br>
              <a:rPr lang="ru-RU" sz="3200" smtClean="0"/>
            </a:br>
            <a:r>
              <a:rPr lang="ru-RU" sz="3200" smtClean="0"/>
              <a:t>перед сном</a:t>
            </a:r>
          </a:p>
        </p:txBody>
      </p:sp>
      <p:pic>
        <p:nvPicPr>
          <p:cNvPr id="20482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95738" y="3365500"/>
            <a:ext cx="4932362" cy="3303588"/>
          </a:xfrm>
          <a:prstGeom prst="roundRect">
            <a:avLst/>
          </a:prstGeom>
        </p:spPr>
      </p:pic>
      <p:sp>
        <p:nvSpPr>
          <p:cNvPr id="20483" name="Текст 3"/>
          <p:cNvSpPr>
            <a:spLocks noGrp="1"/>
          </p:cNvSpPr>
          <p:nvPr>
            <p:ph type="body" sz="half" idx="2"/>
          </p:nvPr>
        </p:nvSpPr>
        <p:spPr>
          <a:xfrm>
            <a:off x="4211638" y="215900"/>
            <a:ext cx="4895850" cy="299720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Раз, два, три, четыре, пять!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Хотят все пальчики спать.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Этот пальчик – хочет спасть,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Этот пальчик - лег в кровать.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Этот пальчик – уж заснул.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Этот пальчик – крепко спит.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Тише, тише, не шумите!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 Пальчиков не будите.</a:t>
            </a:r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250825" y="2708275"/>
            <a:ext cx="64801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C0000"/>
                </a:solidFill>
              </a:rPr>
              <a:t>Баю-баюшки-баю,</a:t>
            </a:r>
          </a:p>
          <a:p>
            <a:r>
              <a:rPr lang="ru-RU" sz="2400" b="1">
                <a:solidFill>
                  <a:srgbClr val="CC0000"/>
                </a:solidFill>
              </a:rPr>
              <a:t>Баю Верочку мою.</a:t>
            </a:r>
          </a:p>
          <a:p>
            <a:r>
              <a:rPr lang="ru-RU" sz="2400" b="1">
                <a:solidFill>
                  <a:srgbClr val="CC0000"/>
                </a:solidFill>
              </a:rPr>
              <a:t>Приди, котик, ночевать,</a:t>
            </a:r>
          </a:p>
          <a:p>
            <a:r>
              <a:rPr lang="ru-RU" sz="2400" b="1">
                <a:solidFill>
                  <a:srgbClr val="CC0000"/>
                </a:solidFill>
              </a:rPr>
              <a:t>Мою доченьку качать.</a:t>
            </a:r>
          </a:p>
          <a:p>
            <a:r>
              <a:rPr lang="ru-RU" sz="2400" b="1">
                <a:solidFill>
                  <a:srgbClr val="CC0000"/>
                </a:solidFill>
              </a:rPr>
              <a:t>Я тебе-то уж, коту, </a:t>
            </a:r>
          </a:p>
          <a:p>
            <a:r>
              <a:rPr lang="ru-RU" sz="2400" b="1">
                <a:solidFill>
                  <a:srgbClr val="CC0000"/>
                </a:solidFill>
              </a:rPr>
              <a:t>За работу заплачу:</a:t>
            </a:r>
          </a:p>
          <a:p>
            <a:r>
              <a:rPr lang="ru-RU" sz="2400" b="1">
                <a:solidFill>
                  <a:srgbClr val="CC0000"/>
                </a:solidFill>
              </a:rPr>
              <a:t>Дам кусок пирога</a:t>
            </a:r>
          </a:p>
          <a:p>
            <a:r>
              <a:rPr lang="ru-RU" sz="2400" b="1">
                <a:solidFill>
                  <a:srgbClr val="CC0000"/>
                </a:solidFill>
              </a:rPr>
              <a:t>Да кувшин молока,</a:t>
            </a:r>
          </a:p>
          <a:p>
            <a:r>
              <a:rPr lang="ru-RU" sz="2400" b="1">
                <a:solidFill>
                  <a:srgbClr val="CC0000"/>
                </a:solidFill>
              </a:rPr>
              <a:t>Ты уж ешь, не кроши,</a:t>
            </a:r>
          </a:p>
          <a:p>
            <a:r>
              <a:rPr lang="ru-RU" sz="2400" b="1">
                <a:solidFill>
                  <a:srgbClr val="CC0000"/>
                </a:solidFill>
              </a:rPr>
              <a:t>Больше, котик, не проси.</a:t>
            </a:r>
          </a:p>
        </p:txBody>
      </p:sp>
    </p:spTree>
  </p:cSld>
  <p:clrMapOvr>
    <a:masterClrMapping/>
  </p:clrMapOvr>
  <p:transition spd="slow" advClick="0" advTm="4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20483" grpId="0" uiExpand="1" build="p"/>
      <p:bldP spid="204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2268538" y="404813"/>
            <a:ext cx="4752975" cy="360362"/>
          </a:xfrm>
        </p:spPr>
        <p:txBody>
          <a:bodyPr/>
          <a:lstStyle/>
          <a:p>
            <a:pPr eaLnBrk="1" hangingPunct="1"/>
            <a:r>
              <a:rPr lang="ru-RU" sz="2800" smtClean="0"/>
              <a:t>Потешки при одевании</a:t>
            </a:r>
          </a:p>
        </p:txBody>
      </p:sp>
      <p:pic>
        <p:nvPicPr>
          <p:cNvPr id="21506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27984" y="2852936"/>
            <a:ext cx="4464050" cy="3333750"/>
          </a:xfrm>
          <a:prstGeom prst="roundRect">
            <a:avLst/>
          </a:prstGeom>
        </p:spPr>
      </p:pic>
      <p:sp>
        <p:nvSpPr>
          <p:cNvPr id="21507" name="Текст 3"/>
          <p:cNvSpPr>
            <a:spLocks noGrp="1"/>
          </p:cNvSpPr>
          <p:nvPr>
            <p:ph type="body" sz="half" idx="2"/>
          </p:nvPr>
        </p:nvSpPr>
        <p:spPr>
          <a:xfrm>
            <a:off x="179388" y="1196975"/>
            <a:ext cx="4608512" cy="4586288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Раз, два, три, четыре, пять —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sz="2400" b="1" smtClean="0">
                <a:solidFill>
                  <a:srgbClr val="CC0000"/>
                </a:solidFill>
              </a:rPr>
              <a:t>Собираемся гулять.</a:t>
            </a:r>
            <a:br>
              <a:rPr lang="ru-RU" sz="2400" b="1" smtClean="0">
                <a:solidFill>
                  <a:srgbClr val="CC0000"/>
                </a:solidFill>
              </a:rPr>
            </a:br>
            <a:r>
              <a:rPr lang="ru-RU" sz="2400" b="1" smtClean="0">
                <a:solidFill>
                  <a:srgbClr val="CC0000"/>
                </a:solidFill>
              </a:rPr>
              <a:t>Завязала Катеньке</a:t>
            </a:r>
            <a:br>
              <a:rPr lang="ru-RU" sz="2400" b="1" smtClean="0">
                <a:solidFill>
                  <a:srgbClr val="CC0000"/>
                </a:solidFill>
              </a:rPr>
            </a:br>
            <a:r>
              <a:rPr lang="ru-RU" sz="2400" b="1" smtClean="0">
                <a:solidFill>
                  <a:srgbClr val="CC0000"/>
                </a:solidFill>
              </a:rPr>
              <a:t>Шарфик полосатенький.</a:t>
            </a:r>
            <a:br>
              <a:rPr lang="ru-RU" sz="2400" b="1" smtClean="0">
                <a:solidFill>
                  <a:srgbClr val="CC0000"/>
                </a:solidFill>
              </a:rPr>
            </a:br>
            <a:r>
              <a:rPr lang="ru-RU" sz="2400" b="1" smtClean="0">
                <a:solidFill>
                  <a:srgbClr val="CC0000"/>
                </a:solidFill>
              </a:rPr>
              <a:t>Наденем на ножки</a:t>
            </a:r>
            <a:br>
              <a:rPr lang="ru-RU" sz="2400" b="1" smtClean="0">
                <a:solidFill>
                  <a:srgbClr val="CC0000"/>
                </a:solidFill>
              </a:rPr>
            </a:br>
            <a:r>
              <a:rPr lang="ru-RU" sz="2400" b="1" smtClean="0">
                <a:solidFill>
                  <a:srgbClr val="CC0000"/>
                </a:solidFill>
              </a:rPr>
              <a:t>Валенки-сапожки</a:t>
            </a:r>
            <a:br>
              <a:rPr lang="ru-RU" sz="2400" b="1" smtClean="0">
                <a:solidFill>
                  <a:srgbClr val="CC0000"/>
                </a:solidFill>
              </a:rPr>
            </a:br>
            <a:r>
              <a:rPr lang="ru-RU" sz="2400" b="1" smtClean="0">
                <a:solidFill>
                  <a:srgbClr val="CC0000"/>
                </a:solidFill>
              </a:rPr>
              <a:t>И пойдем скорей гулять,</a:t>
            </a:r>
            <a:br>
              <a:rPr lang="ru-RU" sz="2400" b="1" smtClean="0">
                <a:solidFill>
                  <a:srgbClr val="CC0000"/>
                </a:solidFill>
              </a:rPr>
            </a:br>
            <a:r>
              <a:rPr lang="ru-RU" sz="2400" b="1" smtClean="0">
                <a:solidFill>
                  <a:srgbClr val="CC0000"/>
                </a:solidFill>
              </a:rPr>
              <a:t>Прыгать, бегать и скакать.</a:t>
            </a: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  <p:bldP spid="21507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616</Words>
  <Application>Microsoft Office PowerPoint</Application>
  <PresentationFormat>Экран (4:3)</PresentationFormat>
  <Paragraphs>103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Comic Sans MS</vt:lpstr>
      <vt:lpstr>Monotype Corsiva</vt:lpstr>
      <vt:lpstr>Times New Roman</vt:lpstr>
      <vt:lpstr>Тема Office</vt:lpstr>
      <vt:lpstr>Потешки в режимные моменты</vt:lpstr>
      <vt:lpstr>Презентация PowerPoint</vt:lpstr>
      <vt:lpstr>Утром, встретив ребят, можно проговорить:</vt:lpstr>
      <vt:lpstr>Дети делают зарядку:</vt:lpstr>
      <vt:lpstr>Дети знают, что перед едой нужно мыть руки, но будет интереснее, если этот процесс будет сопровождаться словами:</vt:lpstr>
      <vt:lpstr>Во время приема пищи некоторые дети часто капризничают, соответственно, нервничают. Шутливые потешки помогут им успокоиться и спокойно покушать:</vt:lpstr>
      <vt:lpstr>Использование потешек на прогулке</vt:lpstr>
      <vt:lpstr>Использование потешек   перед сном</vt:lpstr>
      <vt:lpstr>Потешки при одевании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потешек в режимных моментах</dc:title>
  <dc:creator>User</dc:creator>
  <cp:lastModifiedBy>User</cp:lastModifiedBy>
  <cp:revision>42</cp:revision>
  <dcterms:modified xsi:type="dcterms:W3CDTF">2016-02-05T19:27:05Z</dcterms:modified>
</cp:coreProperties>
</file>