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8" r:id="rId4"/>
    <p:sldId id="259" r:id="rId5"/>
    <p:sldId id="260" r:id="rId6"/>
    <p:sldId id="261" r:id="rId7"/>
    <p:sldId id="265" r:id="rId8"/>
    <p:sldId id="270" r:id="rId9"/>
    <p:sldId id="271" r:id="rId10"/>
    <p:sldId id="273" r:id="rId11"/>
    <p:sldId id="267" r:id="rId12"/>
    <p:sldId id="272" r:id="rId13"/>
    <p:sldId id="274" r:id="rId14"/>
    <p:sldId id="268" r:id="rId15"/>
    <p:sldId id="275" r:id="rId16"/>
    <p:sldId id="276" r:id="rId17"/>
    <p:sldId id="27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619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78ED-D2F7-4C4E-8ADC-7F6E64BEEA24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63FB-671F-4ABB-8AF0-1635935A06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78ED-D2F7-4C4E-8ADC-7F6E64BEEA24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63FB-671F-4ABB-8AF0-1635935A06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78ED-D2F7-4C4E-8ADC-7F6E64BEEA24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63FB-671F-4ABB-8AF0-1635935A06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78ED-D2F7-4C4E-8ADC-7F6E64BEEA24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63FB-671F-4ABB-8AF0-1635935A06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78ED-D2F7-4C4E-8ADC-7F6E64BEEA24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63FB-671F-4ABB-8AF0-1635935A06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78ED-D2F7-4C4E-8ADC-7F6E64BEEA24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63FB-671F-4ABB-8AF0-1635935A06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78ED-D2F7-4C4E-8ADC-7F6E64BEEA24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63FB-671F-4ABB-8AF0-1635935A06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78ED-D2F7-4C4E-8ADC-7F6E64BEEA24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63FB-671F-4ABB-8AF0-1635935A06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78ED-D2F7-4C4E-8ADC-7F6E64BEEA24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63FB-671F-4ABB-8AF0-1635935A06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78ED-D2F7-4C4E-8ADC-7F6E64BEEA24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63FB-671F-4ABB-8AF0-1635935A06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78ED-D2F7-4C4E-8ADC-7F6E64BEEA24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63FB-671F-4ABB-8AF0-1635935A06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78ED-D2F7-4C4E-8ADC-7F6E64BEEA24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E63FB-671F-4ABB-8AF0-1635935A06E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artfile.ru/2789x1600_589688_%5bwww.ArtFile.ru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99592" y="1412776"/>
            <a:ext cx="8352928" cy="1470025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Люблю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Урал – мой край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родной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619672" y="5589240"/>
            <a:ext cx="5790456" cy="936104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Афонасьева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Людмила Анатольевна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Воспитатель,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высшей квалификационной категории</a:t>
            </a:r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4"/>
          <p:cNvSpPr txBox="1">
            <a:spLocks/>
          </p:cNvSpPr>
          <p:nvPr/>
        </p:nvSpPr>
        <p:spPr>
          <a:xfrm>
            <a:off x="1475656" y="382471"/>
            <a:ext cx="6400800" cy="782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 автономное дошкольное образовательное учреждение детский сад № 16</a:t>
            </a: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.artfile.ru/2789x1600_589688_%5bwww.ArtFile.ru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8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928694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ЭТАП.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ПРАКТИЧЕСКИЙ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(познавательно-исследовательский)</a:t>
            </a:r>
            <a:endParaRPr lang="ru-RU" sz="2400" dirty="0"/>
          </a:p>
        </p:txBody>
      </p:sp>
      <p:pic>
        <p:nvPicPr>
          <p:cNvPr id="3" name="Рисунок 2" descr="E:\IMG_20201016_124402-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8262" y="1958163"/>
            <a:ext cx="5328591" cy="424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E:\IMG_20201016_1308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052736"/>
            <a:ext cx="4071934" cy="5706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https://www.binsidragas.com/images/index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7611"/>
            <a:ext cx="1572869" cy="147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artfile.ru/2789x1600_589688_%5bwww.ArtFile.ru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8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642942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cap="all" dirty="0" smtClean="0">
                <a:latin typeface="Times New Roman" pitchFamily="18" charset="0"/>
                <a:cs typeface="Times New Roman" pitchFamily="18" charset="0"/>
              </a:rPr>
              <a:t>этап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ПРАКТИЧЕСКИЙ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(познавательно-исследовательский)</a:t>
            </a:r>
            <a:endParaRPr lang="ru-RU" sz="2400" b="1" dirty="0"/>
          </a:p>
        </p:txBody>
      </p:sp>
      <p:pic>
        <p:nvPicPr>
          <p:cNvPr id="3" name="Рисунок 2" descr="G:\DCIM\101MSDCF\DSC031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278" y="1046791"/>
            <a:ext cx="3960823" cy="2934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G:\DCIM\101MSDCF\DSC031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137998"/>
            <a:ext cx="3779847" cy="2817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G:\DCIM\101MSDCF\DSC0313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71421" y="3571876"/>
            <a:ext cx="4807436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i.artfile.ru/2789x1600_589688_%5bwww.ArtFile.ru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8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cap="all" dirty="0" smtClean="0">
                <a:latin typeface="Times New Roman" pitchFamily="18" charset="0"/>
                <a:cs typeface="Times New Roman" pitchFamily="18" charset="0"/>
              </a:rPr>
              <a:t>этап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ПРАКТИЧЕСКИЙ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(познавательно-исследовательский)</a:t>
            </a:r>
            <a:endParaRPr lang="ru-RU" sz="2400" dirty="0"/>
          </a:p>
        </p:txBody>
      </p:sp>
      <p:pic>
        <p:nvPicPr>
          <p:cNvPr id="5" name="Рисунок 4" descr="G:\DCIM\101MSDCF\DSC0316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203" y="928670"/>
            <a:ext cx="3929090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G:\DCIM\101MSDCF\DSC0316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74" y="3861048"/>
            <a:ext cx="3923733" cy="2985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G:\DCIM\101MSDCF\DSC0314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3918" y="1700808"/>
            <a:ext cx="5292080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i.artfile.ru/2789x1600_589688_%5bwww.ArtFile.ru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8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cap="all" dirty="0" smtClean="0">
                <a:latin typeface="Times New Roman" pitchFamily="18" charset="0"/>
                <a:cs typeface="Times New Roman" pitchFamily="18" charset="0"/>
              </a:rPr>
              <a:t>этап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ПРАКТИЧЕСКИЙ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(познавательно-исследовательский)</a:t>
            </a:r>
            <a:endParaRPr lang="ru-RU" sz="2400" dirty="0"/>
          </a:p>
        </p:txBody>
      </p:sp>
      <p:pic>
        <p:nvPicPr>
          <p:cNvPr id="3" name="Рисунок 2" descr="G:\DCIM\101MSDCF\DSC031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8897" y="1484784"/>
            <a:ext cx="3131840" cy="2446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G:\DCIM\101MSDCF\DSC03141.JPG"/>
          <p:cNvPicPr>
            <a:picLocks/>
          </p:cNvPicPr>
          <p:nvPr/>
        </p:nvPicPr>
        <p:blipFill>
          <a:blip r:embed="rId4" cstate="print"/>
          <a:srcRect l="7982" r="7982"/>
          <a:stretch>
            <a:fillRect/>
          </a:stretch>
        </p:blipFill>
        <p:spPr bwMode="auto">
          <a:xfrm>
            <a:off x="-57794" y="3931484"/>
            <a:ext cx="2973610" cy="2521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G:\DCIM\101MSDCF\DSC03115.JPG"/>
          <p:cNvPicPr>
            <a:picLocks/>
          </p:cNvPicPr>
          <p:nvPr/>
        </p:nvPicPr>
        <p:blipFill>
          <a:blip r:embed="rId5" cstate="print"/>
          <a:srcRect t="21887" b="21887"/>
          <a:stretch>
            <a:fillRect/>
          </a:stretch>
        </p:blipFill>
        <p:spPr bwMode="auto">
          <a:xfrm>
            <a:off x="2596634" y="2276872"/>
            <a:ext cx="6679421" cy="4649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artfile.ru/2789x1600_589688_%5bwww.ArtFile.ru%5d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6C6BE"/>
              </a:clrFrom>
              <a:clrTo>
                <a:srgbClr val="D6C6BE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8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cap="all" dirty="0" smtClean="0">
                <a:latin typeface="Times New Roman" pitchFamily="18" charset="0"/>
                <a:cs typeface="Times New Roman" pitchFamily="18" charset="0"/>
              </a:rPr>
              <a:t>этап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ПРАКТИЧЕСКИЙ (творческий)</a:t>
            </a:r>
            <a:endParaRPr lang="ru-RU" sz="2800" b="1" dirty="0"/>
          </a:p>
        </p:txBody>
      </p:sp>
      <p:pic>
        <p:nvPicPr>
          <p:cNvPr id="3" name="Рисунок 2" descr="G:\DCIM\101MSDCF\DSC031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941883"/>
            <a:ext cx="4284984" cy="3207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G:\DCIM\101MSDCF\DSC031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941882"/>
            <a:ext cx="4464496" cy="3207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G:\DCIM\101MSDCF\DSC03107.JPG"/>
          <p:cNvPicPr/>
          <p:nvPr/>
        </p:nvPicPr>
        <p:blipFill rotWithShape="1">
          <a:blip r:embed="rId5" cstate="print"/>
          <a:srcRect t="40928" r="667"/>
          <a:stretch/>
        </p:blipFill>
        <p:spPr bwMode="auto">
          <a:xfrm>
            <a:off x="1763688" y="4005065"/>
            <a:ext cx="5616624" cy="2841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.artfile.ru/2789x1600_589688_%5bwww.ArtFile.ru%5d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6C6BE"/>
              </a:clrFrom>
              <a:clrTo>
                <a:srgbClr val="D6C6BE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160039"/>
            <a:ext cx="4526296" cy="518766"/>
          </a:xfrm>
        </p:spPr>
        <p:txBody>
          <a:bodyPr>
            <a:norm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600" b="1" cap="all" dirty="0" smtClean="0">
                <a:latin typeface="Times New Roman" pitchFamily="18" charset="0"/>
                <a:cs typeface="Times New Roman" pitchFamily="18" charset="0"/>
              </a:rPr>
              <a:t> этап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ПРАКТИЧЕСКИЙ (творческий)</a:t>
            </a:r>
            <a:endParaRPr lang="ru-RU" sz="1600" dirty="0"/>
          </a:p>
        </p:txBody>
      </p:sp>
      <p:pic>
        <p:nvPicPr>
          <p:cNvPr id="3" name="Рисунок 2" descr="G:\DCIM\101MSDCF\DSC0318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88"/>
            <a:ext cx="4788024" cy="365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G:\DCIM\101MSDCF\DSC0318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506095"/>
            <a:ext cx="4411661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G:\DCIM\101MSDCF\DSC0317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31716"/>
            <a:ext cx="4816598" cy="3394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https://www.binsidragas.com/images/index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66016" y="4506491"/>
            <a:ext cx="2677984" cy="250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artfile.ru/2789x1600_589688_%5bwww.ArtFile.ru%5d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6C6BE"/>
              </a:clrFrom>
              <a:clrTo>
                <a:srgbClr val="D6C6BE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64294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400" b="1" cap="all" dirty="0" smtClean="0">
                <a:latin typeface="Times New Roman" pitchFamily="18" charset="0"/>
                <a:cs typeface="Times New Roman" pitchFamily="18" charset="0"/>
              </a:rPr>
              <a:t> этап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ПРАКТИЧЕСКИЙ (творческий)</a:t>
            </a:r>
            <a:endParaRPr lang="ru-RU" sz="2400" dirty="0"/>
          </a:p>
        </p:txBody>
      </p:sp>
      <p:pic>
        <p:nvPicPr>
          <p:cNvPr id="3" name="Рисунок 2" descr="G:\DCIM\101MSDCF\DSC03157.JPG"/>
          <p:cNvPicPr/>
          <p:nvPr/>
        </p:nvPicPr>
        <p:blipFill rotWithShape="1">
          <a:blip r:embed="rId3" cstate="print"/>
          <a:srcRect l="11970" t="15829" r="4618" b="5762"/>
          <a:stretch/>
        </p:blipFill>
        <p:spPr bwMode="auto">
          <a:xfrm>
            <a:off x="629853" y="749888"/>
            <a:ext cx="3783038" cy="2741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G:\DCIM\101MSDCF\DSC0319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51" y="3311015"/>
            <a:ext cx="4489574" cy="3556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G:\DCIM\101MSDCF\DSC0319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2530" y="3293153"/>
            <a:ext cx="4545905" cy="3572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трелка вправо с вырезом 6"/>
          <p:cNvSpPr/>
          <p:nvPr/>
        </p:nvSpPr>
        <p:spPr>
          <a:xfrm flipH="1">
            <a:off x="4412891" y="1268760"/>
            <a:ext cx="3824769" cy="1440160"/>
          </a:xfrm>
          <a:prstGeom prst="notched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Создали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лепбук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artfile.ru/2789x1600_589688_%5bwww.ArtFile.ru%5d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6C6BE"/>
              </a:clrFrom>
              <a:clrTo>
                <a:srgbClr val="D6C6BE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0343" y="0"/>
            <a:ext cx="4906888" cy="796908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этап.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ЗАКЛЮЧИТЕЛЬНЫЙ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user\Downloads\IMG-20201023-WA0002.jpg"/>
          <p:cNvPicPr/>
          <p:nvPr/>
        </p:nvPicPr>
        <p:blipFill rotWithShape="1">
          <a:blip r:embed="rId3"/>
          <a:srcRect t="5468" r="225" b="36531"/>
          <a:stretch/>
        </p:blipFill>
        <p:spPr bwMode="auto">
          <a:xfrm>
            <a:off x="4789606" y="1365166"/>
            <a:ext cx="4248472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DCIM\101MSDCF\DSC0315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755" y="1898628"/>
            <a:ext cx="4572032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292080" y="844566"/>
            <a:ext cx="3394720" cy="46450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Презентация проекта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22983" y="5842632"/>
            <a:ext cx="3394720" cy="46450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Познавательный центр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«Мой город»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artfile.ru/2789x1600_589688_%5bwww.ArtFile.ru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71504"/>
          </a:xfrm>
        </p:spPr>
        <p:txBody>
          <a:bodyPr>
            <a:normAutofit/>
          </a:bodyPr>
          <a:lstStyle/>
          <a:p>
            <a:r>
              <a:rPr lang="ru-RU" sz="2400" b="1" cap="all" dirty="0" smtClean="0">
                <a:latin typeface="Times New Roman" pitchFamily="18" charset="0"/>
                <a:cs typeface="Times New Roman" pitchFamily="18" charset="0"/>
              </a:rPr>
              <a:t>Паспорт проекта</a:t>
            </a:r>
            <a:endParaRPr lang="ru-RU" sz="2400" b="1" cap="all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725970"/>
              </p:ext>
            </p:extLst>
          </p:nvPr>
        </p:nvGraphicFramePr>
        <p:xfrm>
          <a:off x="143508" y="704812"/>
          <a:ext cx="8856984" cy="5923788"/>
        </p:xfrm>
        <a:graphic>
          <a:graphicData uri="http://schemas.openxmlformats.org/drawingml/2006/table">
            <a:tbl>
              <a:tblPr/>
              <a:tblGrid>
                <a:gridCol w="2864548"/>
                <a:gridCol w="5992436"/>
              </a:tblGrid>
              <a:tr h="1870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Times New Roman"/>
                          <a:ea typeface="Calibri"/>
                          <a:cs typeface="Times New Roman"/>
                        </a:rPr>
                        <a:t>Название проекта</a:t>
                      </a:r>
                      <a:endParaRPr lang="ru-RU" sz="13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Times New Roman"/>
                          <a:ea typeface="Calibri"/>
                          <a:cs typeface="Times New Roman"/>
                        </a:rPr>
                        <a:t>«Люблю Урал – мой край родной»</a:t>
                      </a:r>
                      <a:endParaRPr lang="ru-RU" sz="13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7216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Основание для разработки проекта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22" marR="32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Федеральный закон Российской Федерации от 29 декабря 2012 г. №273-ФЗ «Об образовании в Российской Федерации»;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Основная общеобразовательная программа – образовательная программа </a:t>
                      </a: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МАДОУ.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507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База внедрения проекта/участники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22" marR="32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МАДОУ детский сад №16, старшая группа «Почемучки»/ воспитанники 6-го года жизни, родители (законные представители), педагогические работники МАДОУ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974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Срок реализации проекта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22" marR="32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Краткосрочный (3 недели)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088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Тип проекта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22" marR="32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Познавательный, </a:t>
                      </a: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исследовательский, творческий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394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Цель проекта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22" marR="32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Создание условий для интеллектуального развития воспитанников, их инициативы и творческих способностей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6601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Задачи проекта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22" marR="32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Пробуждать интерес к современной жизни города;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Познакомить с деловыми центрами Екатеринбурга, ее инфраструктурой;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Развивать умение отражать свои впечатления в разнообразной деятельности;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Способствовать развитию патриотического отношения к малой </a:t>
                      </a: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родине.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3824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Сроки и этапы реализации проекта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22" marR="32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Times New Roman"/>
                          <a:ea typeface="Calibri"/>
                          <a:cs typeface="Times New Roman"/>
                        </a:rPr>
                        <a:t>I </a:t>
                      </a:r>
                      <a:r>
                        <a:rPr lang="ru-RU" sz="1300" b="1" dirty="0">
                          <a:latin typeface="Times New Roman"/>
                          <a:ea typeface="Calibri"/>
                          <a:cs typeface="Times New Roman"/>
                        </a:rPr>
                        <a:t>этап (подготовительный) первая неделя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. (Создание условий для реализации проекта) Подборка программно-методического обеспечения для реализации проекта, создание развивающей среды;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Times New Roman"/>
                          <a:ea typeface="Calibri"/>
                          <a:cs typeface="Times New Roman"/>
                        </a:rPr>
                        <a:t>II </a:t>
                      </a:r>
                      <a:r>
                        <a:rPr lang="ru-RU" sz="1300" b="1" dirty="0">
                          <a:latin typeface="Times New Roman"/>
                          <a:ea typeface="Calibri"/>
                          <a:cs typeface="Times New Roman"/>
                        </a:rPr>
                        <a:t>этап (практический, основной) 2-3 неделя.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 Реализация основных видов деятельности по реализации проекта. 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Times New Roman"/>
                          <a:ea typeface="Calibri"/>
                          <a:cs typeface="Times New Roman"/>
                        </a:rPr>
                        <a:t>III </a:t>
                      </a:r>
                      <a:r>
                        <a:rPr lang="ru-RU" sz="1300" b="1" dirty="0">
                          <a:latin typeface="Times New Roman"/>
                          <a:ea typeface="Calibri"/>
                          <a:cs typeface="Times New Roman"/>
                        </a:rPr>
                        <a:t>этап (итоговый, завершающий) 3 неделя.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 (мониторинг эффективности реализации проекта). 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6790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Ожидаемые результаты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22" marR="323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Проявляют интерес 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к родному городу с </a:t>
                      </a: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25 % 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до </a:t>
                      </a: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85 %;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Развитие любознательности и познавательной мотивации с 20% до 70%;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300" dirty="0" err="1">
                          <a:latin typeface="Times New Roman"/>
                          <a:ea typeface="Calibri"/>
                          <a:cs typeface="Times New Roman"/>
                        </a:rPr>
                        <a:t>Сформированность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 представлений о малой родине с 30% до 80</a:t>
                      </a: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%;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Знают и называют достопримечательности родного города с 42 % до 80</a:t>
                      </a:r>
                      <a:r>
                        <a:rPr lang="ru-RU" sz="13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%.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22" marR="32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artfile.ru/2789x1600_589688_%5bwww.ArtFile.ru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246" y="692696"/>
            <a:ext cx="8229600" cy="368280"/>
          </a:xfrm>
        </p:spPr>
        <p:txBody>
          <a:bodyPr>
            <a:noAutofit/>
          </a:bodyPr>
          <a:lstStyle/>
          <a:p>
            <a:r>
              <a:rPr lang="ru-RU" sz="2400" b="1" cap="all" dirty="0" smtClean="0">
                <a:latin typeface="Times New Roman" pitchFamily="18" charset="0"/>
                <a:cs typeface="Times New Roman" pitchFamily="18" charset="0"/>
              </a:rPr>
              <a:t>Актуальность проекта</a:t>
            </a:r>
            <a:endParaRPr lang="ru-RU" sz="2400" b="1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412776"/>
            <a:ext cx="8229600" cy="5268931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 fontScale="47500" lnSpcReduction="20000"/>
          </a:bodyPr>
          <a:lstStyle/>
          <a:p>
            <a:pPr algn="just">
              <a:buNone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              Воспитание 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чувств патриотизма, любви к малой Родине традиционно решается в 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нашей дошкольной организации, 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но результаты исследования показали необходимость усиления работы в данном направлении, наполнением её новым содержанием. </a:t>
            </a:r>
            <a:endParaRPr lang="ru-RU" sz="45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              Поэтому предстала 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необходимость 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организации 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педагогического процесса по ознакомлению детей с 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достопримечательностями 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города. На мой взгляд, решением данной проблемы стала реализация проекта «Люблю Урал – мой край родной» по направлению современный Екатеринбург.</a:t>
            </a:r>
          </a:p>
          <a:p>
            <a:pPr algn="just">
              <a:buNone/>
            </a:pP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С моей точки зрения, проектная деятельность обеспечивает развитие творческой инициативы и самостоятельности 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у воспитанников. 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Открывает возможности для формирования собственного жизненного опыта, общение с окружающим миром, реализует принцип сотрудничества 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всех участников образовательных отношений.</a:t>
            </a:r>
            <a:endParaRPr lang="ru-RU" sz="45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052" name="Picture 4" descr="https://www.binsidragas.com/images/index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229200"/>
            <a:ext cx="1849620" cy="173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artfile.ru/2789x1600_589688_%5bwww.ArtFile.ru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428628"/>
          </a:xfrm>
        </p:spPr>
        <p:txBody>
          <a:bodyPr>
            <a:noAutofit/>
          </a:bodyPr>
          <a:lstStyle/>
          <a:p>
            <a:r>
              <a:rPr lang="ru-RU" sz="2400" b="1" cap="all" dirty="0" smtClean="0">
                <a:latin typeface="Times New Roman" pitchFamily="18" charset="0"/>
                <a:cs typeface="Times New Roman" pitchFamily="18" charset="0"/>
              </a:rPr>
              <a:t>План реализации проекта</a:t>
            </a:r>
            <a:endParaRPr lang="ru-RU" sz="2400" b="1" cap="all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680482"/>
              </p:ext>
            </p:extLst>
          </p:nvPr>
        </p:nvGraphicFramePr>
        <p:xfrm>
          <a:off x="107504" y="552387"/>
          <a:ext cx="8928991" cy="6253987"/>
        </p:xfrm>
        <a:graphic>
          <a:graphicData uri="http://schemas.openxmlformats.org/drawingml/2006/table">
            <a:tbl>
              <a:tblPr/>
              <a:tblGrid>
                <a:gridCol w="655916"/>
                <a:gridCol w="728795"/>
                <a:gridCol w="2863761"/>
                <a:gridCol w="2232248"/>
                <a:gridCol w="2448271"/>
              </a:tblGrid>
              <a:tr h="244093"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Этапы</a:t>
                      </a:r>
                      <a:endParaRPr lang="ru-RU" sz="12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787" marR="38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Виды деятельности</a:t>
                      </a:r>
                    </a:p>
                  </a:txBody>
                  <a:tcPr marL="38787" marR="3878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86050" algn="l"/>
                        </a:tabLst>
                      </a:pPr>
                      <a:r>
                        <a:rPr lang="ru-RU" sz="13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	Содержание деятельности</a:t>
                      </a:r>
                      <a:endParaRPr lang="ru-RU" sz="13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17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Педагогические </a:t>
                      </a:r>
                      <a:r>
                        <a:rPr lang="ru-RU" sz="13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работники МАДОУ</a:t>
                      </a:r>
                    </a:p>
                  </a:txBody>
                  <a:tcPr marL="38787" marR="38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Воспитанники </a:t>
                      </a:r>
                      <a:endParaRPr lang="ru-RU" sz="13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787" marR="38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Родители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(законные представители)</a:t>
                      </a:r>
                    </a:p>
                  </a:txBody>
                  <a:tcPr marL="38787" marR="38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4232986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 </a:t>
                      </a:r>
                      <a:r>
                        <a:rPr lang="en-US" sz="14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этап</a:t>
                      </a:r>
                      <a:r>
                        <a:rPr lang="en-US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Подготовитель</a:t>
                      </a:r>
                      <a:r>
                        <a:rPr lang="ru-RU" sz="14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ный</a:t>
                      </a: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(1 неделя)</a:t>
                      </a:r>
                    </a:p>
                  </a:txBody>
                  <a:tcPr marL="38787" marR="3878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Информационный </a:t>
                      </a:r>
                    </a:p>
                  </a:txBody>
                  <a:tcPr marL="38787" marR="3878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Проведение педагогического часа.</a:t>
                      </a:r>
                    </a:p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Формулировка проблемы и цели проекта.</a:t>
                      </a:r>
                    </a:p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Информирование родителей о реализации данного проекта.</a:t>
                      </a:r>
                    </a:p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Создание развивающей среды, определение места для центра «Мой город»</a:t>
                      </a:r>
                    </a:p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Поиск художественной литературы для чтения детям по теме проекта.</a:t>
                      </a:r>
                    </a:p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Активизировать и проверить имеющиеся знания у детей по теме «Современный город».</a:t>
                      </a:r>
                    </a:p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Подготовить демонстрационный материал «Деловые центры Екатеринбурга», «Архитектурные сооружения».</a:t>
                      </a:r>
                    </a:p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Подбор материала для осуществления продуктивной деятельности. </a:t>
                      </a:r>
                    </a:p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Создание дидактической игры: «Заколдованный город», «</a:t>
                      </a:r>
                      <a:r>
                        <a:rPr lang="ru-RU" sz="13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Пазлы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 (разрезные картинки с изображением бизнес-центров) </a:t>
                      </a: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Экскурсия в интерактивный музей «Мой Екатеринбург»</a:t>
                      </a:r>
                    </a:p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Цикл бесед (информационный дайджест</a:t>
                      </a: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):</a:t>
                      </a:r>
                    </a:p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Мой город - Екатеринбург</a:t>
                      </a: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3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</a:t>
                      </a: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Современный Екатеринбург»</a:t>
                      </a:r>
                    </a:p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Просмотр презентации:</a:t>
                      </a:r>
                    </a:p>
                    <a:p>
                      <a:pPr marL="171450" lvl="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«Путешествие по главной улице нашего города»</a:t>
                      </a: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Беседа о предстоящем проекте с целью включения родителей в проект.</a:t>
                      </a:r>
                    </a:p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Познакомить подробно с предстоящим проектом (тема, цель, задачи проекта, актуальность).</a:t>
                      </a:r>
                    </a:p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Обсуждение общих вопросов.</a:t>
                      </a:r>
                    </a:p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Индивидуальные беседы.</a:t>
                      </a:r>
                    </a:p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Информация в информационном стенде: «Воспитание патриотических чувств на основе ознакомления с родным городом»</a:t>
                      </a:r>
                    </a:p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Информационное задание: привлечение родителей в подборе материала (иллюстрации, открытки, художественная литература, путеводители и т.д.)</a:t>
                      </a: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05179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787" marR="38787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787" marR="38787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.artfile.ru/2789x1600_589688_%5bwww.ArtFile.ru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177715"/>
              </p:ext>
            </p:extLst>
          </p:nvPr>
        </p:nvGraphicFramePr>
        <p:xfrm>
          <a:off x="107504" y="332656"/>
          <a:ext cx="8928991" cy="6360654"/>
        </p:xfrm>
        <a:graphic>
          <a:graphicData uri="http://schemas.openxmlformats.org/drawingml/2006/table">
            <a:tbl>
              <a:tblPr/>
              <a:tblGrid>
                <a:gridCol w="493504"/>
                <a:gridCol w="680690"/>
                <a:gridCol w="3252785"/>
                <a:gridCol w="2949058"/>
                <a:gridCol w="1552954"/>
              </a:tblGrid>
              <a:tr h="166297"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Этапы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513" marR="2751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Виды деятельности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513" marR="2751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86050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	Содержание деятельности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513" marR="27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32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Педагогические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работники МАДОУ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513" marR="27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Воспитанники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513" marR="27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Родители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(законные представители)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513" marR="27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3143272"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II </a:t>
                      </a:r>
                      <a:r>
                        <a:rPr lang="en-US" sz="1200" b="1" dirty="0" err="1">
                          <a:latin typeface="Times New Roman"/>
                          <a:ea typeface="Calibri"/>
                          <a:cs typeface="Times New Roman"/>
                        </a:rPr>
                        <a:t>этап</a:t>
                      </a: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Практический (2-3 недели)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513" marR="27513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latin typeface="Times New Roman"/>
                          <a:ea typeface="Calibri"/>
                          <a:cs typeface="Times New Roman"/>
                        </a:rPr>
                        <a:t>Познавтельнно-исследовательский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513" marR="27513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Организация 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познавательной деятельности </a:t>
                      </a: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воспитанников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Провести серию познавательных бесед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Практическая помощь детям, создание условий и мотивации для осуществления проекта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Направление и контроль за осуществлением </a:t>
                      </a: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проекта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Познакомить 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с правилами дидактических  </a:t>
                      </a: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игр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Чтение 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художественной литературы и совместное обсуждение </a:t>
                      </a: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прочитанного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513" marR="27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Times New Roman"/>
                          <a:ea typeface="Calibri"/>
                          <a:cs typeface="Times New Roman"/>
                        </a:rPr>
                        <a:t>Виртуальные экскурсии:</a:t>
                      </a:r>
                      <a:endParaRPr lang="ru-RU" sz="13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«Деловой Екатеринбург»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Бизнес-центр «</a:t>
                      </a:r>
                      <a:r>
                        <a:rPr lang="ru-RU" sz="1300" dirty="0" err="1">
                          <a:latin typeface="Times New Roman"/>
                          <a:ea typeface="Calibri"/>
                          <a:cs typeface="Times New Roman"/>
                        </a:rPr>
                        <a:t>Высотского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Ельцин-центр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 err="1">
                          <a:latin typeface="Times New Roman"/>
                          <a:ea typeface="Calibri"/>
                          <a:cs typeface="Times New Roman"/>
                        </a:rPr>
                        <a:t>Экспо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Times New Roman"/>
                          <a:ea typeface="Calibri"/>
                          <a:cs typeface="Times New Roman"/>
                        </a:rPr>
                        <a:t>Исследовательская деятельность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«Особенности архитектурных сооружений» (этажность, силуэт здания, величина и протяженность, расположение по вертикали или горизонтали)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«Материалы, используемые в строительстве» (дерево, камень, стекло, глина)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513" marR="27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Times New Roman"/>
                          <a:ea typeface="Calibri"/>
                          <a:cs typeface="Times New Roman"/>
                        </a:rPr>
                        <a:t>Экскурсии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300" b="1" dirty="0"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300" b="1" dirty="0">
                          <a:latin typeface="Times New Roman"/>
                          <a:ea typeface="Calibri"/>
                          <a:cs typeface="Times New Roman"/>
                        </a:rPr>
                        <a:t>детьми </a:t>
                      </a:r>
                      <a:endParaRPr lang="ru-RU" sz="13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Ельцин-центр», </a:t>
                      </a:r>
                      <a:endParaRPr lang="ru-RU" sz="13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БЦ 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300" dirty="0" err="1">
                          <a:latin typeface="Times New Roman"/>
                          <a:ea typeface="Calibri"/>
                          <a:cs typeface="Times New Roman"/>
                        </a:rPr>
                        <a:t>Высотского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513" marR="27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3296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Творческий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513" marR="27513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Подбор и изготовление материалов для осуществления </a:t>
                      </a: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творческой 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деятельности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Наблюдение за воспитанниками в проектной деятельности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Оформление творческих работ детей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Оформление патриотического центра в группе «Мой город»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513" marR="27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Совместная деятельность педагога и детей: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Рисование «Деловой квартал»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Конструирование «Город будущего»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Создание макета «Ельцин-центр</a:t>
                      </a: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» и  БЦ «</a:t>
                      </a:r>
                      <a:r>
                        <a:rPr lang="ru-RU" sz="1300" dirty="0" err="1" smtClean="0">
                          <a:latin typeface="Times New Roman"/>
                          <a:ea typeface="Calibri"/>
                          <a:cs typeface="Times New Roman"/>
                        </a:rPr>
                        <a:t>Высотский</a:t>
                      </a: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Создание </a:t>
                      </a:r>
                      <a:r>
                        <a:rPr lang="ru-RU" sz="1300" dirty="0" err="1">
                          <a:latin typeface="Times New Roman"/>
                          <a:ea typeface="Calibri"/>
                          <a:cs typeface="Times New Roman"/>
                        </a:rPr>
                        <a:t>лепбука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 «Деловой Екатеринбург»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513" marR="27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Совместная деятельность родителей с детьми: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создание 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книжки-малышки «Из чего построили дом»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513" marR="27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.artfile.ru/2789x1600_589688_%5bwww.ArtFile.ru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319267"/>
              </p:ext>
            </p:extLst>
          </p:nvPr>
        </p:nvGraphicFramePr>
        <p:xfrm>
          <a:off x="285720" y="500042"/>
          <a:ext cx="8606760" cy="6152847"/>
        </p:xfrm>
        <a:graphic>
          <a:graphicData uri="http://schemas.openxmlformats.org/drawingml/2006/table">
            <a:tbl>
              <a:tblPr/>
              <a:tblGrid>
                <a:gridCol w="588496"/>
                <a:gridCol w="859267"/>
                <a:gridCol w="3186646"/>
                <a:gridCol w="2059738"/>
                <a:gridCol w="1912613"/>
              </a:tblGrid>
              <a:tr h="390262"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Этапы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55" marR="5115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Виды деятельности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55" marR="5115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86050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	Содержание деятельности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55" marR="51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545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Педагогические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работники МАДОУ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55" marR="51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Воспитанники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55" marR="51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Родители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(законные представители)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55" marR="51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3024529"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Calibri"/>
                          <a:cs typeface="Times New Roman"/>
                        </a:rPr>
                        <a:t>III </a:t>
                      </a:r>
                      <a:r>
                        <a:rPr lang="en-US" sz="1400" b="1" dirty="0" err="1">
                          <a:latin typeface="Times New Roman"/>
                          <a:ea typeface="Calibri"/>
                          <a:cs typeface="Times New Roman"/>
                        </a:rPr>
                        <a:t>этап</a:t>
                      </a:r>
                      <a:r>
                        <a:rPr lang="en-US" sz="1400" b="1" dirty="0"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Заключительный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55" marR="5115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Контрольно-оценочный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55" marR="5115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Изучение мнения родителей о пользе проекта в группе.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Анализ проекта в группе и его результативности.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Выработка планов на будущее.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55" marR="51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Воображаемые ситуации: «Рассказ гостям о любимом городе»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55" marR="51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Совместное построение планов родителей и педагога о создании и пополнении центра конструирования.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55" marR="51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7835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Исполнительский (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результативность</a:t>
                      </a: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55" marR="5115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 помощью родителей пополнен патриотический центр «Мой город»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55" marR="51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Самостоятельная игровая деятельность детей в центре конструирования.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55" marR="51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Презентация проекта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55" marR="511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i.artfile.ru/2789x1600_589688_%5bwww.ArtFile.ru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1" y="-2517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91597"/>
            <a:ext cx="6746522" cy="56673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cap="all" dirty="0">
                <a:latin typeface="Times New Roman" pitchFamily="18" charset="0"/>
                <a:cs typeface="Times New Roman" pitchFamily="18" charset="0"/>
              </a:rPr>
              <a:t>этап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ПОДГОТОВИТЕЛЬНЫЙ (информационный)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9045" y="4221088"/>
            <a:ext cx="4213702" cy="590548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Обсуждение проекта с родительской общественностью группы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G:\DCIM\101MSDCF\DSC03079.JPG"/>
          <p:cNvPicPr>
            <a:picLocks noGrp="1"/>
          </p:cNvPicPr>
          <p:nvPr>
            <p:ph type="pic" idx="1"/>
          </p:nvPr>
        </p:nvPicPr>
        <p:blipFill>
          <a:blip r:embed="rId3" cstate="print"/>
          <a:srcRect t="47" b="47"/>
          <a:stretch>
            <a:fillRect/>
          </a:stretch>
        </p:blipFill>
        <p:spPr bwMode="auto">
          <a:xfrm>
            <a:off x="4528542" y="3265680"/>
            <a:ext cx="4668879" cy="347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621946" y="2532880"/>
            <a:ext cx="4500594" cy="70788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Посещение интерактивного музея «Мой Екатеринбург»</a:t>
            </a:r>
          </a:p>
        </p:txBody>
      </p:sp>
      <p:pic>
        <p:nvPicPr>
          <p:cNvPr id="7" name="Рисунок 6" descr="C:\Users\user\Desktop\IMG_20201016_140448_resized_20201022_103051286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346" y="783437"/>
            <a:ext cx="4483100" cy="3362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https://www.binsidragas.com/images/index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803402"/>
            <a:ext cx="2304256" cy="215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i.artfile.ru/2789x1600_589688_%5bwww.ArtFile.ru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20072" y="4653136"/>
            <a:ext cx="3571900" cy="571504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Виртуальные экскурсии, познавательные фильмы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G:\DCIM\101MSDCF\DSC03144.JPG"/>
          <p:cNvPicPr>
            <a:picLocks noGrp="1"/>
          </p:cNvPicPr>
          <p:nvPr>
            <p:ph type="pic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51" y="821715"/>
            <a:ext cx="357019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G:\DCIM\101MSDCF\DSC0315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1664" y="995338"/>
            <a:ext cx="4352335" cy="3513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G:\DCIM\101MSDCF\DSC0315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857" y="3322045"/>
            <a:ext cx="4640806" cy="3576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452709" y="214300"/>
            <a:ext cx="6746522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cap="all" dirty="0" smtClean="0">
                <a:latin typeface="Times New Roman" pitchFamily="18" charset="0"/>
                <a:cs typeface="Times New Roman" pitchFamily="18" charset="0"/>
              </a:rPr>
              <a:t>этап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ПОДГОТОВИТЕЛЬНЫЙ (информационный)</a:t>
            </a:r>
            <a:endParaRPr lang="ru-RU" dirty="0"/>
          </a:p>
        </p:txBody>
      </p:sp>
      <p:pic>
        <p:nvPicPr>
          <p:cNvPr id="10" name="Picture 4" descr="https://www.binsidragas.com/images/index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6544" y="5211716"/>
            <a:ext cx="1872186" cy="175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.artfile.ru/2789x1600_589688_%5bwww.ArtFile.ru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07704" y="6165304"/>
            <a:ext cx="5486400" cy="449148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Рассказ родительницы о профессии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«Менеджер»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user\Downloads\IMG_20201023_153708_resized_20201023_072428362.jpg"/>
          <p:cNvPicPr>
            <a:picLocks noGrp="1"/>
          </p:cNvPicPr>
          <p:nvPr>
            <p:ph type="pic" idx="1"/>
          </p:nvPr>
        </p:nvPicPr>
        <p:blipFill>
          <a:blip r:embed="rId3"/>
          <a:srcRect t="21875" b="21875"/>
          <a:stretch>
            <a:fillRect/>
          </a:stretch>
        </p:blipFill>
        <p:spPr bwMode="auto">
          <a:xfrm>
            <a:off x="1115616" y="808875"/>
            <a:ext cx="7153931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52709" y="214300"/>
            <a:ext cx="6746522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cap="all" dirty="0" smtClean="0">
                <a:latin typeface="Times New Roman" pitchFamily="18" charset="0"/>
                <a:cs typeface="Times New Roman" pitchFamily="18" charset="0"/>
              </a:rPr>
              <a:t>этап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ПОДГОТОВИТЕЛЬНЫЙ (информационный)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977</Words>
  <Application>Microsoft Office PowerPoint</Application>
  <PresentationFormat>Экран (4:3)</PresentationFormat>
  <Paragraphs>151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Symbol</vt:lpstr>
      <vt:lpstr>Times New Roman</vt:lpstr>
      <vt:lpstr>Wingdings</vt:lpstr>
      <vt:lpstr>Тема Office</vt:lpstr>
      <vt:lpstr>«Люблю Урал – мой край родной»</vt:lpstr>
      <vt:lpstr>Паспорт проекта</vt:lpstr>
      <vt:lpstr>Актуальность проекта</vt:lpstr>
      <vt:lpstr>План реализации проекта</vt:lpstr>
      <vt:lpstr>Презентация PowerPoint</vt:lpstr>
      <vt:lpstr>Презентация PowerPoint</vt:lpstr>
      <vt:lpstr>I этап. ПОДГОТОВИТЕЛЬНЫЙ (информационный)</vt:lpstr>
      <vt:lpstr>Презентация PowerPoint</vt:lpstr>
      <vt:lpstr>Презентация PowerPoint</vt:lpstr>
      <vt:lpstr>II ЭТАП. ПРАКТИЧЕСКИЙ (познавательно-исследовательский)</vt:lpstr>
      <vt:lpstr>II этап. ПРАКТИЧЕСКИЙ (познавательно-исследовательский)</vt:lpstr>
      <vt:lpstr>II этап. ПРАКТИЧЕСКИЙ (познавательно-исследовательский)</vt:lpstr>
      <vt:lpstr>II этап. ПРАКТИЧЕСКИЙ (познавательно-исследовательский)</vt:lpstr>
      <vt:lpstr>II этап. ПРАКТИЧЕСКИЙ (творческий)</vt:lpstr>
      <vt:lpstr>II этап. ПРАКТИЧЕСКИЙ (творческий)</vt:lpstr>
      <vt:lpstr>II этап. ПРАКТИЧЕСКИЙ (творческий)</vt:lpstr>
      <vt:lpstr>III этап. ЗАКЛЮЧИТЕЛЬНЫЙ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Люблю Урал – мой край родной</dc:title>
  <dc:creator>user</dc:creator>
  <cp:lastModifiedBy>User</cp:lastModifiedBy>
  <cp:revision>33</cp:revision>
  <dcterms:created xsi:type="dcterms:W3CDTF">2020-10-22T15:06:08Z</dcterms:created>
  <dcterms:modified xsi:type="dcterms:W3CDTF">2020-10-23T17:33:19Z</dcterms:modified>
</cp:coreProperties>
</file>