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2" r:id="rId3"/>
    <p:sldId id="261" r:id="rId4"/>
    <p:sldId id="259" r:id="rId5"/>
    <p:sldId id="260" r:id="rId6"/>
    <p:sldId id="263" r:id="rId7"/>
    <p:sldId id="264" r:id="rId8"/>
    <p:sldId id="265" r:id="rId9"/>
    <p:sldId id="270" r:id="rId10"/>
    <p:sldId id="268" r:id="rId11"/>
    <p:sldId id="267" r:id="rId12"/>
    <p:sldId id="269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20" y="-4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C208-3932-4B66-B20E-5E08477FAA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9DF62-EAE9-40B7-923A-DB40C43553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 cap="none" spc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>
            <a:lvl1pPr marL="0" indent="0" algn="ctr">
              <a:buNone/>
              <a:defRPr b="1" cap="none" spc="15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8" name="5-конечная звезда 7"/>
          <p:cNvSpPr/>
          <p:nvPr userDrawn="1"/>
        </p:nvSpPr>
        <p:spPr>
          <a:xfrm>
            <a:off x="107504" y="457152"/>
            <a:ext cx="589908" cy="566312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  <a:scene3d>
            <a:camera prst="orthographicFront">
              <a:rot lat="0" lon="0" rev="209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9" name="5-конечная звезда 8"/>
          <p:cNvSpPr/>
          <p:nvPr userDrawn="1"/>
        </p:nvSpPr>
        <p:spPr>
          <a:xfrm>
            <a:off x="971600" y="5308816"/>
            <a:ext cx="292109" cy="280424"/>
          </a:xfrm>
          <a:prstGeom prst="star5">
            <a:avLst/>
          </a:prstGeom>
          <a:solidFill>
            <a:srgbClr val="FFAD09">
              <a:alpha val="98039"/>
            </a:srgbClr>
          </a:solidFill>
          <a:ln>
            <a:noFill/>
          </a:ln>
          <a:effectLst>
            <a:glow rad="1905000">
              <a:schemeClr val="bg1">
                <a:alpha val="8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1" name="5-конечная звезда 10"/>
          <p:cNvSpPr/>
          <p:nvPr userDrawn="1"/>
        </p:nvSpPr>
        <p:spPr>
          <a:xfrm>
            <a:off x="2453613" y="5361549"/>
            <a:ext cx="462203" cy="443715"/>
          </a:xfrm>
          <a:prstGeom prst="star5">
            <a:avLst/>
          </a:prstGeom>
          <a:solidFill>
            <a:schemeClr val="tx2">
              <a:lumMod val="60000"/>
              <a:lumOff val="4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28000"/>
              </a:schemeClr>
            </a:glow>
            <a:softEdge rad="0"/>
          </a:effectLst>
          <a:scene3d>
            <a:camera prst="orthographicFront">
              <a:rot lat="0" lon="0" rev="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2" name="5-конечная звезда 11"/>
          <p:cNvSpPr/>
          <p:nvPr userDrawn="1"/>
        </p:nvSpPr>
        <p:spPr>
          <a:xfrm>
            <a:off x="1331005" y="4532976"/>
            <a:ext cx="450050" cy="432048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  <a:scene3d>
            <a:camera prst="orthographicFront">
              <a:rot lat="0" lon="0" rev="1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5-конечная звезда 12"/>
          <p:cNvSpPr/>
          <p:nvPr userDrawn="1"/>
        </p:nvSpPr>
        <p:spPr>
          <a:xfrm>
            <a:off x="1319290" y="194507"/>
            <a:ext cx="461765" cy="443295"/>
          </a:xfrm>
          <a:prstGeom prst="star5">
            <a:avLst/>
          </a:prstGeom>
          <a:solidFill>
            <a:schemeClr val="bg1">
              <a:alpha val="86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  <a:scene3d>
            <a:camera prst="orthographicFront">
              <a:rot lat="0" lon="0" rev="194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5-конечная звезда 14"/>
          <p:cNvSpPr/>
          <p:nvPr userDrawn="1"/>
        </p:nvSpPr>
        <p:spPr>
          <a:xfrm>
            <a:off x="1319290" y="1988840"/>
            <a:ext cx="461765" cy="443295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5-конечная звезда 15"/>
          <p:cNvSpPr/>
          <p:nvPr userDrawn="1"/>
        </p:nvSpPr>
        <p:spPr>
          <a:xfrm>
            <a:off x="2695715" y="5118642"/>
            <a:ext cx="220101" cy="211297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  <a:scene3d>
            <a:camera prst="orthographicFront">
              <a:rot lat="0" lon="0" rev="24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7" name="5-конечная звезда 16"/>
          <p:cNvSpPr/>
          <p:nvPr userDrawn="1"/>
        </p:nvSpPr>
        <p:spPr>
          <a:xfrm>
            <a:off x="669863" y="3891110"/>
            <a:ext cx="437508" cy="420008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5-конечная звезда 18"/>
          <p:cNvSpPr/>
          <p:nvPr userDrawn="1"/>
        </p:nvSpPr>
        <p:spPr>
          <a:xfrm>
            <a:off x="903557" y="6071756"/>
            <a:ext cx="322471" cy="309572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5-конечная звезда 19"/>
          <p:cNvSpPr/>
          <p:nvPr userDrawn="1"/>
        </p:nvSpPr>
        <p:spPr>
          <a:xfrm>
            <a:off x="1172511" y="3190664"/>
            <a:ext cx="328047" cy="314925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5-конечная звезда 20"/>
          <p:cNvSpPr/>
          <p:nvPr userDrawn="1"/>
        </p:nvSpPr>
        <p:spPr>
          <a:xfrm>
            <a:off x="1093509" y="968146"/>
            <a:ext cx="238131" cy="228606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5-конечная звезда 21"/>
          <p:cNvSpPr/>
          <p:nvPr userDrawn="1"/>
        </p:nvSpPr>
        <p:spPr>
          <a:xfrm>
            <a:off x="2076520" y="1166685"/>
            <a:ext cx="147477" cy="141578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5-конечная звезда 22"/>
          <p:cNvSpPr/>
          <p:nvPr userDrawn="1"/>
        </p:nvSpPr>
        <p:spPr>
          <a:xfrm>
            <a:off x="522386" y="4905206"/>
            <a:ext cx="294954" cy="283156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5-конечная звезда 23"/>
          <p:cNvSpPr/>
          <p:nvPr userDrawn="1"/>
        </p:nvSpPr>
        <p:spPr>
          <a:xfrm rot="5400000">
            <a:off x="1633578" y="3644435"/>
            <a:ext cx="294954" cy="283156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5-конечная звезда 24"/>
          <p:cNvSpPr/>
          <p:nvPr userDrawn="1"/>
        </p:nvSpPr>
        <p:spPr>
          <a:xfrm>
            <a:off x="3084206" y="6432363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5-конечная звезда 25"/>
          <p:cNvSpPr/>
          <p:nvPr userDrawn="1"/>
        </p:nvSpPr>
        <p:spPr>
          <a:xfrm>
            <a:off x="2017675" y="416154"/>
            <a:ext cx="147477" cy="141578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5-конечная звезда 26"/>
          <p:cNvSpPr/>
          <p:nvPr userDrawn="1"/>
        </p:nvSpPr>
        <p:spPr>
          <a:xfrm>
            <a:off x="3233197" y="4409890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5-конечная звезда 27"/>
          <p:cNvSpPr/>
          <p:nvPr userDrawn="1"/>
        </p:nvSpPr>
        <p:spPr>
          <a:xfrm>
            <a:off x="210926" y="3049086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5-конечная звезда 28"/>
          <p:cNvSpPr/>
          <p:nvPr userDrawn="1"/>
        </p:nvSpPr>
        <p:spPr>
          <a:xfrm>
            <a:off x="2624323" y="3575454"/>
            <a:ext cx="147477" cy="141578"/>
          </a:xfrm>
          <a:prstGeom prst="star5">
            <a:avLst/>
          </a:prstGeom>
          <a:solidFill>
            <a:srgbClr val="FFAD09">
              <a:alpha val="96078"/>
            </a:srgb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5-конечная звезда 29"/>
          <p:cNvSpPr/>
          <p:nvPr userDrawn="1"/>
        </p:nvSpPr>
        <p:spPr>
          <a:xfrm>
            <a:off x="7304843" y="6455774"/>
            <a:ext cx="147477" cy="141578"/>
          </a:xfrm>
          <a:prstGeom prst="star5">
            <a:avLst/>
          </a:prstGeom>
          <a:solidFill>
            <a:srgbClr val="FFAD09">
              <a:alpha val="96078"/>
            </a:srgb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1" name="5-конечная звезда 30"/>
          <p:cNvSpPr/>
          <p:nvPr userDrawn="1"/>
        </p:nvSpPr>
        <p:spPr>
          <a:xfrm>
            <a:off x="1331640" y="767142"/>
            <a:ext cx="147477" cy="141578"/>
          </a:xfrm>
          <a:prstGeom prst="star5">
            <a:avLst/>
          </a:prstGeom>
          <a:solidFill>
            <a:srgbClr val="FFAD09">
              <a:alpha val="96078"/>
            </a:srgb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5-конечная звезда 31"/>
          <p:cNvSpPr/>
          <p:nvPr userDrawn="1"/>
        </p:nvSpPr>
        <p:spPr>
          <a:xfrm>
            <a:off x="6440747" y="5157192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3" name="5-конечная звезда 32"/>
          <p:cNvSpPr/>
          <p:nvPr userDrawn="1"/>
        </p:nvSpPr>
        <p:spPr>
          <a:xfrm>
            <a:off x="827584" y="116632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5-конечная звезда 33"/>
          <p:cNvSpPr/>
          <p:nvPr userDrawn="1"/>
        </p:nvSpPr>
        <p:spPr>
          <a:xfrm>
            <a:off x="2334292" y="1484784"/>
            <a:ext cx="437508" cy="420008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5-конечная звезда 34"/>
          <p:cNvSpPr/>
          <p:nvPr userDrawn="1"/>
        </p:nvSpPr>
        <p:spPr>
          <a:xfrm rot="991530">
            <a:off x="5432738" y="5914520"/>
            <a:ext cx="685017" cy="582180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5-конечная звезда 35"/>
          <p:cNvSpPr/>
          <p:nvPr userDrawn="1"/>
        </p:nvSpPr>
        <p:spPr>
          <a:xfrm rot="16200000">
            <a:off x="6588224" y="6088681"/>
            <a:ext cx="304841" cy="292647"/>
          </a:xfrm>
          <a:prstGeom prst="star5">
            <a:avLst/>
          </a:prstGeom>
          <a:solidFill>
            <a:schemeClr val="tx2">
              <a:lumMod val="60000"/>
              <a:lumOff val="4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28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5-конечная звезда 9"/>
          <p:cNvSpPr/>
          <p:nvPr userDrawn="1"/>
        </p:nvSpPr>
        <p:spPr>
          <a:xfrm>
            <a:off x="124272" y="5397072"/>
            <a:ext cx="450050" cy="43204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905000">
              <a:schemeClr val="bg1">
                <a:alpha val="34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5-конечная звезда 37"/>
          <p:cNvSpPr/>
          <p:nvPr userDrawn="1"/>
        </p:nvSpPr>
        <p:spPr>
          <a:xfrm>
            <a:off x="4059166" y="6000315"/>
            <a:ext cx="450050" cy="432048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  <a:scene3d>
            <a:camera prst="orthographicFront">
              <a:rot lat="0" lon="0" rev="12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0" name="5-конечная звезда 39"/>
          <p:cNvSpPr/>
          <p:nvPr userDrawn="1"/>
        </p:nvSpPr>
        <p:spPr>
          <a:xfrm>
            <a:off x="79955" y="1426627"/>
            <a:ext cx="494367" cy="474593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1" name="5-конечная звезда 40"/>
          <p:cNvSpPr/>
          <p:nvPr userDrawn="1"/>
        </p:nvSpPr>
        <p:spPr>
          <a:xfrm rot="19752810">
            <a:off x="183704" y="-93372"/>
            <a:ext cx="437508" cy="420008"/>
          </a:xfrm>
          <a:prstGeom prst="star5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070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repeatCount="indefinite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3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repeatCount="indefinite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2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3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3" presetClass="entr" presetSubtype="16" repeatCount="indefinite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3" presetClass="entr" presetSubtype="16" repeatCount="indefinite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3" presetClass="entr" presetSubtype="16" repeatCount="indefinite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6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6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6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repeatCount="indefinite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4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4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4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3" presetClass="entr" presetSubtype="16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2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2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2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53" presetClass="entr" presetSubtype="16" repeatCount="indefinite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53" presetClass="entr" presetSubtype="16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2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2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2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53" presetClass="entr" presetSubtype="16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53" presetClass="entr" presetSubtype="16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3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3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3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2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2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2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2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repeatCount="indefinite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37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53" presetClass="entr" presetSubtype="16" repeatCount="indefinite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10" grpId="0" animBg="1"/>
      <p:bldP spid="38" grpId="0" animBg="1"/>
      <p:bldP spid="40" grpId="0" animBg="1"/>
      <p:bldP spid="41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C208-3932-4B66-B20E-5E08477FAA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9DF62-EAE9-40B7-923A-DB40C43553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18541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C208-3932-4B66-B20E-5E08477FAA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9DF62-EAE9-40B7-923A-DB40C43553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5073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Wingdings" pitchFamily="2" charset="2"/>
              <a:buChar char="§"/>
              <a:defRPr>
                <a:solidFill>
                  <a:schemeClr val="tx2">
                    <a:lumMod val="50000"/>
                  </a:schemeClr>
                </a:solidFill>
              </a:defRPr>
            </a:lvl1pPr>
            <a:lvl2pPr marL="914400" indent="-457200">
              <a:buSzPct val="70000"/>
              <a:buFont typeface="Wingdings" pitchFamily="2" charset="2"/>
              <a:buChar char="ü"/>
              <a:defRPr>
                <a:solidFill>
                  <a:schemeClr val="tx2">
                    <a:lumMod val="50000"/>
                  </a:schemeClr>
                </a:solidFill>
              </a:defRPr>
            </a:lvl2pPr>
            <a:lvl3pPr marL="1143000" indent="-228600">
              <a:buFont typeface="Calibri" pitchFamily="34" charset="0"/>
              <a:buChar char="*"/>
              <a:defRPr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>
                <a:solidFill>
                  <a:schemeClr val="tx2">
                    <a:lumMod val="50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C208-3932-4B66-B20E-5E08477FAA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9DF62-EAE9-40B7-923A-DB40C43553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1558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C208-3932-4B66-B20E-5E08477FAA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9DF62-EAE9-40B7-923A-DB40C43553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0451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C208-3932-4B66-B20E-5E08477FAA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9DF62-EAE9-40B7-923A-DB40C43553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7527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C208-3932-4B66-B20E-5E08477FAA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9DF62-EAE9-40B7-923A-DB40C43553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14945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C208-3932-4B66-B20E-5E08477FAA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9DF62-EAE9-40B7-923A-DB40C43553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2257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C208-3932-4B66-B20E-5E08477FAA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9DF62-EAE9-40B7-923A-DB40C43553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7864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C208-3932-4B66-B20E-5E08477FAA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9DF62-EAE9-40B7-923A-DB40C43553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19574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7C208-3932-4B66-B20E-5E08477FAA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39DF62-EAE9-40B7-923A-DB40C43553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145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path path="circle">
            <a:fillToRect r="100000" b="100000"/>
          </a:path>
          <a:tileRect l="-100000" t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7C208-3932-4B66-B20E-5E08477FAA2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10.11.2014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39DF62-EAE9-40B7-923A-DB40C43553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3" name="5-конечная звезда 12"/>
          <p:cNvSpPr/>
          <p:nvPr/>
        </p:nvSpPr>
        <p:spPr>
          <a:xfrm>
            <a:off x="107504" y="457152"/>
            <a:ext cx="589908" cy="566312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5-конечная звезда 13"/>
          <p:cNvSpPr/>
          <p:nvPr/>
        </p:nvSpPr>
        <p:spPr>
          <a:xfrm>
            <a:off x="5580932" y="5046784"/>
            <a:ext cx="624385" cy="599410"/>
          </a:xfrm>
          <a:prstGeom prst="star5">
            <a:avLst/>
          </a:prstGeom>
          <a:solidFill>
            <a:srgbClr val="DCE6F2">
              <a:alpha val="45882"/>
            </a:srgbClr>
          </a:solidFill>
          <a:ln>
            <a:noFill/>
          </a:ln>
          <a:effectLst>
            <a:glow rad="1905000">
              <a:schemeClr val="bg1">
                <a:alpha val="44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5-конечная звезда 15"/>
          <p:cNvSpPr/>
          <p:nvPr/>
        </p:nvSpPr>
        <p:spPr>
          <a:xfrm>
            <a:off x="124272" y="5397072"/>
            <a:ext cx="450050" cy="43204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905000">
              <a:schemeClr val="bg1">
                <a:alpha val="34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5-конечная звезда 20"/>
          <p:cNvSpPr/>
          <p:nvPr/>
        </p:nvSpPr>
        <p:spPr>
          <a:xfrm>
            <a:off x="2393758" y="4797152"/>
            <a:ext cx="450050" cy="432048"/>
          </a:xfrm>
          <a:prstGeom prst="star5">
            <a:avLst/>
          </a:prstGeom>
          <a:solidFill>
            <a:srgbClr val="DCE6F2">
              <a:alpha val="40000"/>
            </a:srgb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2" name="5-конечная звезда 21"/>
          <p:cNvSpPr/>
          <p:nvPr/>
        </p:nvSpPr>
        <p:spPr>
          <a:xfrm>
            <a:off x="1319290" y="194507"/>
            <a:ext cx="461765" cy="443295"/>
          </a:xfrm>
          <a:prstGeom prst="star5">
            <a:avLst/>
          </a:prstGeom>
          <a:solidFill>
            <a:schemeClr val="bg1">
              <a:alpha val="86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  <a:scene3d>
            <a:camera prst="orthographicFront">
              <a:rot lat="0" lon="0" rev="6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3" name="5-конечная звезда 22"/>
          <p:cNvSpPr/>
          <p:nvPr/>
        </p:nvSpPr>
        <p:spPr>
          <a:xfrm>
            <a:off x="79955" y="1426628"/>
            <a:ext cx="247183" cy="237296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5-конечная звезда 23"/>
          <p:cNvSpPr/>
          <p:nvPr/>
        </p:nvSpPr>
        <p:spPr>
          <a:xfrm>
            <a:off x="1319290" y="1988840"/>
            <a:ext cx="461765" cy="443295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5" name="5-конечная звезда 24"/>
          <p:cNvSpPr/>
          <p:nvPr/>
        </p:nvSpPr>
        <p:spPr>
          <a:xfrm>
            <a:off x="6084168" y="6139768"/>
            <a:ext cx="294954" cy="283156"/>
          </a:xfrm>
          <a:prstGeom prst="star5">
            <a:avLst/>
          </a:prstGeom>
          <a:solidFill>
            <a:schemeClr val="accent1">
              <a:lumMod val="60000"/>
              <a:lumOff val="4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5-конечная звезда 25"/>
          <p:cNvSpPr/>
          <p:nvPr/>
        </p:nvSpPr>
        <p:spPr>
          <a:xfrm>
            <a:off x="462084" y="3617686"/>
            <a:ext cx="437508" cy="420008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5-конечная звезда 26"/>
          <p:cNvSpPr/>
          <p:nvPr/>
        </p:nvSpPr>
        <p:spPr>
          <a:xfrm>
            <a:off x="1873805" y="5829120"/>
            <a:ext cx="350192" cy="336184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5-конечная звезда 27"/>
          <p:cNvSpPr/>
          <p:nvPr/>
        </p:nvSpPr>
        <p:spPr>
          <a:xfrm>
            <a:off x="903557" y="6071756"/>
            <a:ext cx="322471" cy="309572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9" name="5-конечная звезда 28"/>
          <p:cNvSpPr/>
          <p:nvPr/>
        </p:nvSpPr>
        <p:spPr>
          <a:xfrm>
            <a:off x="1172511" y="3190664"/>
            <a:ext cx="328047" cy="314925"/>
          </a:xfrm>
          <a:prstGeom prst="star5">
            <a:avLst/>
          </a:prstGeom>
          <a:solidFill>
            <a:srgbClr val="DCE6F2">
              <a:alpha val="67843"/>
            </a:srgb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0" name="5-конечная звезда 29"/>
          <p:cNvSpPr/>
          <p:nvPr/>
        </p:nvSpPr>
        <p:spPr>
          <a:xfrm>
            <a:off x="899592" y="620688"/>
            <a:ext cx="238131" cy="228606"/>
          </a:xfrm>
          <a:prstGeom prst="star5">
            <a:avLst/>
          </a:prstGeom>
          <a:solidFill>
            <a:schemeClr val="accent1">
              <a:lumMod val="40000"/>
              <a:lumOff val="6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2" name="5-конечная звезда 31"/>
          <p:cNvSpPr/>
          <p:nvPr/>
        </p:nvSpPr>
        <p:spPr>
          <a:xfrm>
            <a:off x="814850" y="4655574"/>
            <a:ext cx="294954" cy="283156"/>
          </a:xfrm>
          <a:prstGeom prst="star5">
            <a:avLst/>
          </a:prstGeom>
          <a:solidFill>
            <a:schemeClr val="accent5">
              <a:lumMod val="40000"/>
              <a:lumOff val="6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4" name="5-конечная звезда 33"/>
          <p:cNvSpPr/>
          <p:nvPr/>
        </p:nvSpPr>
        <p:spPr>
          <a:xfrm>
            <a:off x="2840346" y="6310539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5" name="5-конечная звезда 34"/>
          <p:cNvSpPr/>
          <p:nvPr/>
        </p:nvSpPr>
        <p:spPr>
          <a:xfrm>
            <a:off x="1760227" y="1199190"/>
            <a:ext cx="147477" cy="141578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6" name="5-конечная звезда 35"/>
          <p:cNvSpPr/>
          <p:nvPr/>
        </p:nvSpPr>
        <p:spPr>
          <a:xfrm>
            <a:off x="1397536" y="4169540"/>
            <a:ext cx="147477" cy="141578"/>
          </a:xfrm>
          <a:prstGeom prst="star5">
            <a:avLst/>
          </a:prstGeom>
          <a:solidFill>
            <a:schemeClr val="accent1">
              <a:lumMod val="60000"/>
              <a:lumOff val="40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7" name="5-конечная звезда 36"/>
          <p:cNvSpPr/>
          <p:nvPr/>
        </p:nvSpPr>
        <p:spPr>
          <a:xfrm>
            <a:off x="596124" y="5829120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8" name="5-конечная звезда 37"/>
          <p:cNvSpPr/>
          <p:nvPr/>
        </p:nvSpPr>
        <p:spPr>
          <a:xfrm>
            <a:off x="4784563" y="5188362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39" name="5-конечная звезда 38"/>
          <p:cNvSpPr/>
          <p:nvPr/>
        </p:nvSpPr>
        <p:spPr>
          <a:xfrm>
            <a:off x="210926" y="3049086"/>
            <a:ext cx="147477" cy="141578"/>
          </a:xfrm>
          <a:prstGeom prst="star5">
            <a:avLst/>
          </a:prstGeom>
          <a:solidFill>
            <a:schemeClr val="bg1"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2" name="5-конечная звезда 41"/>
          <p:cNvSpPr/>
          <p:nvPr/>
        </p:nvSpPr>
        <p:spPr>
          <a:xfrm>
            <a:off x="3932970" y="5479901"/>
            <a:ext cx="437508" cy="420008"/>
          </a:xfrm>
          <a:prstGeom prst="star5">
            <a:avLst/>
          </a:prstGeom>
          <a:solidFill>
            <a:srgbClr val="DCE6F2">
              <a:alpha val="69804"/>
            </a:srgb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3" name="5-конечная звезда 42"/>
          <p:cNvSpPr/>
          <p:nvPr/>
        </p:nvSpPr>
        <p:spPr>
          <a:xfrm>
            <a:off x="7524328" y="5532442"/>
            <a:ext cx="328047" cy="314925"/>
          </a:xfrm>
          <a:prstGeom prst="star5">
            <a:avLst/>
          </a:prstGeom>
          <a:solidFill>
            <a:schemeClr val="accent1">
              <a:lumMod val="20000"/>
              <a:lumOff val="80000"/>
              <a:alpha val="77000"/>
            </a:schemeClr>
          </a:solidFill>
          <a:ln>
            <a:noFill/>
          </a:ln>
          <a:effectLst>
            <a:glow rad="1905000">
              <a:schemeClr val="bg1">
                <a:alpha val="3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44" name="5-конечная звезда 43"/>
          <p:cNvSpPr/>
          <p:nvPr/>
        </p:nvSpPr>
        <p:spPr>
          <a:xfrm>
            <a:off x="7812360" y="6671798"/>
            <a:ext cx="147477" cy="141578"/>
          </a:xfrm>
          <a:prstGeom prst="star5">
            <a:avLst/>
          </a:prstGeom>
          <a:solidFill>
            <a:schemeClr val="accent1">
              <a:lumMod val="75000"/>
              <a:alpha val="77000"/>
            </a:schemeClr>
          </a:solidFill>
          <a:ln>
            <a:noFill/>
          </a:ln>
          <a:effectLst>
            <a:glow rad="139700">
              <a:schemeClr val="bg1">
                <a:alpha val="2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231416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3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3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7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2" grpId="0" animBg="1"/>
      <p:bldP spid="43" grpId="0" animBg="1"/>
      <p:bldP spid="44" grpId="0" animBg="1"/>
    </p:bldLst>
  </p:timing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0">
          <a:ln w="1905"/>
          <a:gradFill>
            <a:gsLst>
              <a:gs pos="0">
                <a:schemeClr val="accent6">
                  <a:shade val="20000"/>
                  <a:satMod val="200000"/>
                </a:schemeClr>
              </a:gs>
              <a:gs pos="78000">
                <a:schemeClr val="accent6">
                  <a:tint val="90000"/>
                  <a:shade val="89000"/>
                  <a:satMod val="220000"/>
                </a:schemeClr>
              </a:gs>
              <a:gs pos="100000">
                <a:schemeClr val="accent6">
                  <a:tint val="12000"/>
                  <a:satMod val="255000"/>
                </a:schemeClr>
              </a:gs>
            </a:gsLst>
            <a:lin ang="5400000"/>
          </a:gra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Font typeface="Wingdings" pitchFamily="2" charset="2"/>
        <a:buChar char="ü"/>
        <a:defRPr sz="32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Заголовок 1"/>
          <p:cNvSpPr>
            <a:spLocks noGrp="1"/>
          </p:cNvSpPr>
          <p:nvPr>
            <p:ph type="ctrTitle"/>
          </p:nvPr>
        </p:nvSpPr>
        <p:spPr>
          <a:xfrm>
            <a:off x="785786" y="785794"/>
            <a:ext cx="7772400" cy="2736303"/>
          </a:xfrm>
        </p:spPr>
        <p:txBody>
          <a:bodyPr>
            <a:normAutofit/>
          </a:bodyPr>
          <a:lstStyle/>
          <a:p>
            <a:r>
              <a:rPr lang="ru-RU" sz="3200" dirty="0">
                <a:effectLst/>
              </a:rPr>
              <a:t>Экспериментирование – форма познавательно-исследовательской деятельности дошкольников</a:t>
            </a:r>
            <a:br>
              <a:rPr lang="ru-RU" sz="3200" dirty="0">
                <a:effectLst/>
              </a:rPr>
            </a:br>
            <a:endParaRPr lang="ru-RU" altLang="ru-RU" sz="3200" dirty="0" smtClean="0">
              <a:solidFill>
                <a:srgbClr val="FFAD09"/>
              </a:solidFill>
            </a:endParaRPr>
          </a:p>
        </p:txBody>
      </p:sp>
      <p:pic>
        <p:nvPicPr>
          <p:cNvPr id="14339" name="Picture 3" descr="D:\ПРОСВЕЩЕНИЕ\Картинки разные\Доналд_Золан\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3071810"/>
            <a:ext cx="4248472" cy="3392141"/>
          </a:xfrm>
          <a:prstGeom prst="rect">
            <a:avLst/>
          </a:prstGeom>
          <a:noFill/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xmlns="" val="2888720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Алгоритмы экспериментов</a:t>
            </a:r>
            <a:endParaRPr lang="ru-RU" dirty="0"/>
          </a:p>
        </p:txBody>
      </p:sp>
      <p:pic>
        <p:nvPicPr>
          <p:cNvPr id="2050" name="Picture 2" descr="C:\Documents and Settings\Администратор\Рабочий стол\алгоритмы 00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5947" y="1600200"/>
            <a:ext cx="621210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92392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Алгоритмы экспериментов</a:t>
            </a:r>
            <a:endParaRPr lang="ru-RU" dirty="0"/>
          </a:p>
        </p:txBody>
      </p:sp>
      <p:pic>
        <p:nvPicPr>
          <p:cNvPr id="1026" name="Picture 2" descr="C:\Documents and Settings\Администратор\Рабочий стол\алгоритмы 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5947" y="1600200"/>
            <a:ext cx="621210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1868715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Алгоритмы экспериментов</a:t>
            </a:r>
            <a:endParaRPr lang="ru-RU" dirty="0"/>
          </a:p>
        </p:txBody>
      </p:sp>
      <p:pic>
        <p:nvPicPr>
          <p:cNvPr id="3074" name="Picture 2" descr="C:\Documents and Settings\Администратор\Рабочий стол\алгоритмы 00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5947" y="1600200"/>
            <a:ext cx="621210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570641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Благодарю за внимание!</a:t>
            </a:r>
            <a:endParaRPr lang="ru-RU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Успехов в </a:t>
            </a:r>
            <a:r>
              <a:rPr lang="ru-RU" smtClean="0"/>
              <a:t>дальнейшей деятельности!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61872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Экспериментирование и исследовательскую деятельность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Можно отнести к врожденной потребности детей дошкольного возраста, которая помогает активно и самостоятельно осваивать и познавать мир.</a:t>
            </a:r>
          </a:p>
          <a:p>
            <a:pPr marL="0" indent="0">
              <a:buNone/>
            </a:pPr>
            <a:r>
              <a:rPr lang="ru-RU" dirty="0" smtClean="0"/>
              <a:t>Интерес к экспериментированию и исследованию сохраняется и развивается у ребенка на протяжении всего дошкольного возраста.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5991569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Экспериментирование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Форма познавательно-исследовательской деятельности, направленная на преобразование вещей или ускорение процессов, происходящих с ними</a:t>
            </a:r>
          </a:p>
          <a:p>
            <a:r>
              <a:rPr lang="ru-RU" dirty="0" smtClean="0"/>
              <a:t>Экспериментирование, элементарные опыты помогают детям осмыслить явления окружающего мира, расширить кругозор, понять существующие взаимосвязи.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22960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Способ познания 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834880" cy="4525963"/>
          </a:xfrm>
        </p:spPr>
        <p:txBody>
          <a:bodyPr>
            <a:normAutofit fontScale="92500"/>
          </a:bodyPr>
          <a:lstStyle/>
          <a:p>
            <a:r>
              <a:rPr lang="ru-RU" dirty="0"/>
              <a:t>экспериментирование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собственный практический опыт</a:t>
            </a:r>
            <a:r>
              <a:rPr lang="ru-RU" dirty="0" smtClean="0"/>
              <a:t>,</a:t>
            </a:r>
          </a:p>
          <a:p>
            <a:r>
              <a:rPr lang="ru-RU" dirty="0" smtClean="0"/>
              <a:t> </a:t>
            </a:r>
            <a:r>
              <a:rPr lang="ru-RU" dirty="0"/>
              <a:t>вопросы к взрослым, </a:t>
            </a:r>
            <a:endParaRPr lang="ru-RU" dirty="0" smtClean="0"/>
          </a:p>
          <a:p>
            <a:r>
              <a:rPr lang="ru-RU" dirty="0" smtClean="0"/>
              <a:t>понимание информации</a:t>
            </a:r>
            <a:r>
              <a:rPr lang="ru-RU" dirty="0"/>
              <a:t>, переданной посредством слова, </a:t>
            </a:r>
            <a:endParaRPr lang="ru-RU" dirty="0" smtClean="0"/>
          </a:p>
          <a:p>
            <a:r>
              <a:rPr lang="ru-RU" dirty="0" smtClean="0"/>
              <a:t>обращение </a:t>
            </a:r>
            <a:r>
              <a:rPr lang="ru-RU" dirty="0"/>
              <a:t>к познавательной литературе, </a:t>
            </a:r>
            <a:endParaRPr lang="ru-RU" dirty="0" smtClean="0"/>
          </a:p>
          <a:p>
            <a:r>
              <a:rPr lang="ru-RU" dirty="0" smtClean="0"/>
              <a:t>размышления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250470"/>
            <a:ext cx="3816424" cy="32254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19112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Сфера интересов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мир людей, </a:t>
            </a:r>
            <a:endParaRPr lang="ru-RU" dirty="0" smtClean="0"/>
          </a:p>
          <a:p>
            <a:r>
              <a:rPr lang="ru-RU" dirty="0" smtClean="0"/>
              <a:t>отношения </a:t>
            </a:r>
            <a:r>
              <a:rPr lang="ru-RU" dirty="0"/>
              <a:t>между людьми, </a:t>
            </a:r>
            <a:endParaRPr lang="ru-RU" dirty="0" smtClean="0"/>
          </a:p>
          <a:p>
            <a:r>
              <a:rPr lang="ru-RU" dirty="0" smtClean="0"/>
              <a:t>новые </a:t>
            </a:r>
            <a:r>
              <a:rPr lang="ru-RU" dirty="0"/>
              <a:t>источники информации, </a:t>
            </a:r>
            <a:endParaRPr lang="ru-RU" dirty="0" smtClean="0"/>
          </a:p>
          <a:p>
            <a:r>
              <a:rPr lang="ru-RU" dirty="0" smtClean="0"/>
              <a:t>связи </a:t>
            </a:r>
            <a:r>
              <a:rPr lang="ru-RU" dirty="0"/>
              <a:t>и отношения между предметами, явлениями, событиями, </a:t>
            </a:r>
            <a:endParaRPr lang="ru-RU" dirty="0" smtClean="0"/>
          </a:p>
          <a:p>
            <a:r>
              <a:rPr lang="ru-RU" dirty="0" smtClean="0"/>
              <a:t>знаки </a:t>
            </a:r>
            <a:r>
              <a:rPr lang="ru-RU" dirty="0"/>
              <a:t>и знаковые системы, </a:t>
            </a:r>
            <a:endParaRPr lang="ru-RU" dirty="0" smtClean="0"/>
          </a:p>
          <a:p>
            <a:r>
              <a:rPr lang="ru-RU" dirty="0" smtClean="0"/>
              <a:t>прошлое</a:t>
            </a:r>
            <a:r>
              <a:rPr lang="ru-RU" dirty="0"/>
              <a:t>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55645" y="1948871"/>
            <a:ext cx="4023709" cy="38286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979375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Формы экспериментирования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u="sng" dirty="0" smtClean="0"/>
              <a:t>Практическое</a:t>
            </a:r>
            <a:r>
              <a:rPr lang="ru-RU" dirty="0" smtClean="0"/>
              <a:t> -  направлено на  постижение всего многообразия окружающего мира посредством реальных опытов с реальными предметами и их свойствами.</a:t>
            </a:r>
          </a:p>
          <a:p>
            <a:r>
              <a:rPr lang="ru-RU" u="sng" dirty="0" smtClean="0"/>
              <a:t>Умственное </a:t>
            </a:r>
            <a:r>
              <a:rPr lang="ru-RU" dirty="0" smtClean="0"/>
              <a:t>– осуществляется только в мысленном плане, с помощью поиска ответов на поставленные вопросы, разбора и решения проблемных ситуаций.</a:t>
            </a:r>
          </a:p>
          <a:p>
            <a:r>
              <a:rPr lang="ru-RU" u="sng" dirty="0" smtClean="0"/>
              <a:t>Социальное</a:t>
            </a:r>
            <a:r>
              <a:rPr lang="ru-RU" dirty="0" smtClean="0"/>
              <a:t> – направлено на поиск новых эффективных форм и способов общения, на удовлетворение потребности в самоутверждении.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27620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Задачи экспериментирования: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/>
              <a:t>Побуждать детей выдвигать и формулировать цель самостоятельного </a:t>
            </a:r>
            <a:r>
              <a:rPr lang="ru-RU" dirty="0" smtClean="0"/>
              <a:t>экспериментирования;</a:t>
            </a:r>
            <a:endParaRPr lang="ru-RU" dirty="0"/>
          </a:p>
          <a:p>
            <a:pPr lvl="0"/>
            <a:r>
              <a:rPr lang="ru-RU" dirty="0"/>
              <a:t>Побуждать к выдвижению и обсуждению разнообразных </a:t>
            </a:r>
            <a:r>
              <a:rPr lang="ru-RU" dirty="0" smtClean="0"/>
              <a:t>гипотез;</a:t>
            </a:r>
            <a:endParaRPr lang="ru-RU" dirty="0"/>
          </a:p>
          <a:p>
            <a:pPr lvl="0"/>
            <a:r>
              <a:rPr lang="ru-RU" dirty="0"/>
              <a:t>Знакомить со способами экспериментирования с различными </a:t>
            </a:r>
            <a:r>
              <a:rPr lang="ru-RU" dirty="0" smtClean="0"/>
              <a:t>материалами;</a:t>
            </a:r>
            <a:endParaRPr lang="ru-RU" dirty="0"/>
          </a:p>
          <a:p>
            <a:pPr lvl="0"/>
            <a:r>
              <a:rPr lang="ru-RU" dirty="0"/>
              <a:t>Создавать условия для проведения самостоятельных </a:t>
            </a:r>
            <a:r>
              <a:rPr lang="ru-RU" dirty="0" smtClean="0"/>
              <a:t>экспериментов;</a:t>
            </a:r>
            <a:endParaRPr lang="ru-RU" dirty="0"/>
          </a:p>
          <a:p>
            <a:pPr lvl="0"/>
            <a:r>
              <a:rPr lang="ru-RU" dirty="0"/>
              <a:t>Побуждать к рассказыванию о ходе эксперимента и наблюдении за изменением </a:t>
            </a:r>
            <a:r>
              <a:rPr lang="ru-RU" dirty="0" smtClean="0"/>
              <a:t>объекта;</a:t>
            </a:r>
            <a:endParaRPr lang="ru-RU" dirty="0"/>
          </a:p>
          <a:p>
            <a:r>
              <a:rPr lang="ru-RU" dirty="0"/>
              <a:t>Побуждать к совместному формулированию выводов </a:t>
            </a:r>
            <a:r>
              <a:rPr lang="ru-RU" dirty="0" smtClean="0"/>
              <a:t>эксперимента.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9444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30100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effectLst/>
              </a:rPr>
              <a:t/>
            </a:r>
            <a:br>
              <a:rPr lang="ru-RU" dirty="0" smtClean="0">
                <a:effectLst/>
              </a:rPr>
            </a:br>
            <a:r>
              <a:rPr lang="ru-RU" dirty="0" smtClean="0">
                <a:effectLst/>
              </a:rPr>
              <a:t>Компоненты </a:t>
            </a:r>
            <a:r>
              <a:rPr lang="ru-RU" dirty="0">
                <a:effectLst/>
              </a:rPr>
              <a:t>экспериментирования: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ru-RU" dirty="0"/>
              <a:t>Осознание проблемы детьми.</a:t>
            </a:r>
          </a:p>
          <a:p>
            <a:pPr lvl="0"/>
            <a:r>
              <a:rPr lang="ru-RU" dirty="0"/>
              <a:t>Формулирование задачи.</a:t>
            </a:r>
          </a:p>
          <a:p>
            <a:pPr lvl="0"/>
            <a:r>
              <a:rPr lang="ru-RU" dirty="0"/>
              <a:t>Продумывание последовательности проведения эксперимента.</a:t>
            </a:r>
          </a:p>
          <a:p>
            <a:pPr lvl="0"/>
            <a:r>
              <a:rPr lang="ru-RU" dirty="0"/>
              <a:t>Выслушивание инструкции.</a:t>
            </a:r>
          </a:p>
          <a:p>
            <a:pPr lvl="0"/>
            <a:r>
              <a:rPr lang="ru-RU" dirty="0"/>
              <a:t>Выдвижение гипотез детьми.</a:t>
            </a:r>
          </a:p>
          <a:p>
            <a:pPr lvl="0"/>
            <a:r>
              <a:rPr lang="ru-RU" dirty="0"/>
              <a:t>Выполнение работы.</a:t>
            </a:r>
          </a:p>
          <a:p>
            <a:pPr lvl="0"/>
            <a:r>
              <a:rPr lang="ru-RU" dirty="0"/>
              <a:t>Соблюдение правил безопасности.</a:t>
            </a:r>
          </a:p>
          <a:p>
            <a:pPr lvl="0"/>
            <a:r>
              <a:rPr lang="ru-RU" dirty="0"/>
              <a:t>Наблюдение результата.</a:t>
            </a:r>
          </a:p>
          <a:p>
            <a:pPr lvl="0"/>
            <a:r>
              <a:rPr lang="ru-RU" dirty="0"/>
              <a:t>Фиксирование результата.</a:t>
            </a:r>
          </a:p>
          <a:p>
            <a:pPr lvl="0"/>
            <a:r>
              <a:rPr lang="ru-RU" dirty="0"/>
              <a:t>Оценка полученных результатов.</a:t>
            </a:r>
          </a:p>
          <a:p>
            <a:pPr lvl="0"/>
            <a:r>
              <a:rPr lang="ru-RU" dirty="0"/>
              <a:t>Словесный отчет об увиденном.</a:t>
            </a:r>
          </a:p>
          <a:p>
            <a:pPr lvl="0"/>
            <a:r>
              <a:rPr lang="ru-RU" dirty="0"/>
              <a:t>Формулирование выводов.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80890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Алгоритмы экспериментов</a:t>
            </a:r>
          </a:p>
        </p:txBody>
      </p:sp>
      <p:pic>
        <p:nvPicPr>
          <p:cNvPr id="4098" name="Picture 2" descr="C:\Documents and Settings\Администратор\Рабочий стол\алгоритмы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65947" y="1600200"/>
            <a:ext cx="6212106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73789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gallery dir="l"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S10264833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313</Words>
  <Application>Microsoft Office PowerPoint</Application>
  <PresentationFormat>Экран (4:3)</PresentationFormat>
  <Paragraphs>51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TS102648338</vt:lpstr>
      <vt:lpstr>Экспериментирование – форма познавательно-исследовательской деятельности дошкольников </vt:lpstr>
      <vt:lpstr>Экспериментирование и исследовательскую деятельность</vt:lpstr>
      <vt:lpstr>Экспериментирование</vt:lpstr>
      <vt:lpstr>Способ познания </vt:lpstr>
      <vt:lpstr>Сфера интересов </vt:lpstr>
      <vt:lpstr>Формы экспериментирования</vt:lpstr>
      <vt:lpstr>Задачи экспериментирования: </vt:lpstr>
      <vt:lpstr> Компоненты экспериментирования: </vt:lpstr>
      <vt:lpstr>Алгоритмы экспериментов</vt:lpstr>
      <vt:lpstr>Алгоритмы экспериментов</vt:lpstr>
      <vt:lpstr>Алгоритмы экспериментов</vt:lpstr>
      <vt:lpstr>Алгоритмы экспериментов</vt:lpstr>
      <vt:lpstr>Благодарю за внимание!</vt:lpstr>
    </vt:vector>
  </TitlesOfParts>
  <Company>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Экспериментирование – форма познавательно-исследовательской деятельности дошкольников </dc:title>
  <dc:creator>Admin</dc:creator>
  <cp:lastModifiedBy>МБДОУ 16</cp:lastModifiedBy>
  <cp:revision>6</cp:revision>
  <dcterms:created xsi:type="dcterms:W3CDTF">2014-10-13T09:36:22Z</dcterms:created>
  <dcterms:modified xsi:type="dcterms:W3CDTF">2014-11-10T06:29:37Z</dcterms:modified>
</cp:coreProperties>
</file>