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1" r:id="rId3"/>
    <p:sldId id="262" r:id="rId4"/>
    <p:sldId id="263" r:id="rId5"/>
    <p:sldId id="264" r:id="rId6"/>
    <p:sldId id="268" r:id="rId7"/>
    <p:sldId id="269" r:id="rId8"/>
    <p:sldId id="257" r:id="rId9"/>
    <p:sldId id="267" r:id="rId10"/>
    <p:sldId id="270" r:id="rId11"/>
    <p:sldId id="271" r:id="rId12"/>
    <p:sldId id="258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57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.gif"/><Relationship Id="rId7" Type="http://schemas.openxmlformats.org/officeDocument/2006/relationships/image" Target="../media/image5.gif"/><Relationship Id="rId12" Type="http://schemas.openxmlformats.org/officeDocument/2006/relationships/image" Target="../media/image10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openxmlformats.org/officeDocument/2006/relationships/slide" Target="slide12.xml"/><Relationship Id="rId10" Type="http://schemas.openxmlformats.org/officeDocument/2006/relationships/image" Target="../media/image8.gif"/><Relationship Id="rId4" Type="http://schemas.openxmlformats.org/officeDocument/2006/relationships/image" Target="../media/image3.gif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39.gif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10" Type="http://schemas.openxmlformats.org/officeDocument/2006/relationships/slide" Target="slide7.xml"/><Relationship Id="rId4" Type="http://schemas.openxmlformats.org/officeDocument/2006/relationships/image" Target="../media/image40.gif"/><Relationship Id="rId9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41.gif"/><Relationship Id="rId7" Type="http://schemas.openxmlformats.org/officeDocument/2006/relationships/slide" Target="slide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8.jpeg"/><Relationship Id="rId18" Type="http://schemas.openxmlformats.org/officeDocument/2006/relationships/image" Target="../media/image21.jpeg"/><Relationship Id="rId3" Type="http://schemas.openxmlformats.org/officeDocument/2006/relationships/image" Target="../media/image11.jpeg"/><Relationship Id="rId21" Type="http://schemas.openxmlformats.org/officeDocument/2006/relationships/slide" Target="slide10.xml"/><Relationship Id="rId7" Type="http://schemas.openxmlformats.org/officeDocument/2006/relationships/image" Target="../media/image14.jpeg"/><Relationship Id="rId12" Type="http://schemas.openxmlformats.org/officeDocument/2006/relationships/image" Target="../media/image17.jpeg"/><Relationship Id="rId17" Type="http://schemas.openxmlformats.org/officeDocument/2006/relationships/slide" Target="slide8.xml"/><Relationship Id="rId25" Type="http://schemas.openxmlformats.org/officeDocument/2006/relationships/image" Target="../media/image25.jpeg"/><Relationship Id="rId2" Type="http://schemas.openxmlformats.org/officeDocument/2006/relationships/slide" Target="slide3.xml"/><Relationship Id="rId16" Type="http://schemas.openxmlformats.org/officeDocument/2006/relationships/image" Target="../media/image20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11" Type="http://schemas.openxmlformats.org/officeDocument/2006/relationships/slide" Target="slide6.xml"/><Relationship Id="rId24" Type="http://schemas.openxmlformats.org/officeDocument/2006/relationships/image" Target="../media/image24.jpeg"/><Relationship Id="rId5" Type="http://schemas.openxmlformats.org/officeDocument/2006/relationships/slide" Target="slide4.xml"/><Relationship Id="rId15" Type="http://schemas.openxmlformats.org/officeDocument/2006/relationships/image" Target="../media/image19.jpeg"/><Relationship Id="rId23" Type="http://schemas.openxmlformats.org/officeDocument/2006/relationships/slide" Target="slide11.xml"/><Relationship Id="rId10" Type="http://schemas.openxmlformats.org/officeDocument/2006/relationships/image" Target="../media/image16.jpeg"/><Relationship Id="rId19" Type="http://schemas.openxmlformats.org/officeDocument/2006/relationships/slide" Target="slide9.xml"/><Relationship Id="rId4" Type="http://schemas.openxmlformats.org/officeDocument/2006/relationships/image" Target="../media/image12.jpeg"/><Relationship Id="rId9" Type="http://schemas.openxmlformats.org/officeDocument/2006/relationships/image" Target="../media/image15.jpeg"/><Relationship Id="rId14" Type="http://schemas.openxmlformats.org/officeDocument/2006/relationships/slide" Target="slide7.xml"/><Relationship Id="rId22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26.jpeg"/><Relationship Id="rId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28.jpeg"/><Relationship Id="rId4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30.jpeg"/><Relationship Id="rId4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32.jpeg"/><Relationship Id="rId4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34.jpeg"/><Relationship Id="rId4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887411">
            <a:off x="493890" y="1669297"/>
            <a:ext cx="7572676" cy="174347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Профессии детского сада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5229200"/>
            <a:ext cx="5114778" cy="1440160"/>
          </a:xfrm>
        </p:spPr>
        <p:txBody>
          <a:bodyPr>
            <a:normAutofit/>
          </a:bodyPr>
          <a:lstStyle/>
          <a:p>
            <a:r>
              <a:rPr lang="ru-RU" dirty="0" smtClean="0"/>
              <a:t>«Великая радость — работа. </a:t>
            </a:r>
          </a:p>
          <a:p>
            <a:r>
              <a:rPr lang="ru-RU" dirty="0" smtClean="0"/>
              <a:t>Все счастье земли — за трудом!»</a:t>
            </a:r>
          </a:p>
          <a:p>
            <a:r>
              <a:rPr lang="ru-RU" dirty="0" smtClean="0"/>
              <a:t>Валерий Яковлевич Брюсов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026" name="AutoShape 2" descr="пова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http://rodnik.caduk.ru/img/a0c21635e47649ec5bd36f41b1ee249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543050" cy="1743076"/>
          </a:xfrm>
          <a:prstGeom prst="rect">
            <a:avLst/>
          </a:prstGeom>
          <a:noFill/>
        </p:spPr>
      </p:pic>
      <p:pic>
        <p:nvPicPr>
          <p:cNvPr id="7" name="Picture 4" descr="http://rodnik.caduk.ru/images/a9ad217dd1adb8bd8299d306932c314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24136" cy="1836205"/>
          </a:xfrm>
          <a:prstGeom prst="rect">
            <a:avLst/>
          </a:prstGeom>
          <a:noFill/>
        </p:spPr>
      </p:pic>
      <p:pic>
        <p:nvPicPr>
          <p:cNvPr id="4100" name="Picture 4" descr="27941334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33829"/>
            <a:ext cx="1800200" cy="1524171"/>
          </a:xfrm>
          <a:prstGeom prst="rect">
            <a:avLst/>
          </a:prstGeom>
          <a:noFill/>
        </p:spPr>
      </p:pic>
      <p:pic>
        <p:nvPicPr>
          <p:cNvPr id="4102" name="Picture 6" descr="88155590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212976"/>
            <a:ext cx="1584176" cy="1871074"/>
          </a:xfrm>
          <a:prstGeom prst="rect">
            <a:avLst/>
          </a:prstGeom>
          <a:noFill/>
        </p:spPr>
      </p:pic>
      <p:pic>
        <p:nvPicPr>
          <p:cNvPr id="4104" name="Picture 8" descr="73280759_sorpres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5345832"/>
            <a:ext cx="1955388" cy="1512168"/>
          </a:xfrm>
          <a:prstGeom prst="rect">
            <a:avLst/>
          </a:prstGeom>
          <a:noFill/>
        </p:spPr>
      </p:pic>
      <p:pic>
        <p:nvPicPr>
          <p:cNvPr id="4106" name="Picture 10" descr="253972492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2996952"/>
            <a:ext cx="1693628" cy="2016224"/>
          </a:xfrm>
          <a:prstGeom prst="rect">
            <a:avLst/>
          </a:prstGeom>
          <a:noFill/>
        </p:spPr>
      </p:pic>
      <p:pic>
        <p:nvPicPr>
          <p:cNvPr id="4108" name="Picture 12" descr="453022780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288" y="2636912"/>
            <a:ext cx="1483990" cy="1886428"/>
          </a:xfrm>
          <a:prstGeom prst="rect">
            <a:avLst/>
          </a:prstGeom>
          <a:noFill/>
        </p:spPr>
      </p:pic>
      <p:pic>
        <p:nvPicPr>
          <p:cNvPr id="4114" name="Picture 18" descr="319448140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7984" y="0"/>
            <a:ext cx="1800200" cy="1327449"/>
          </a:xfrm>
          <a:prstGeom prst="rect">
            <a:avLst/>
          </a:prstGeom>
          <a:noFill/>
        </p:spPr>
      </p:pic>
      <p:pic>
        <p:nvPicPr>
          <p:cNvPr id="4116" name="Picture 20" descr="733966658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83768" y="3501008"/>
            <a:ext cx="1512168" cy="1829235"/>
          </a:xfrm>
          <a:prstGeom prst="rect">
            <a:avLst/>
          </a:prstGeom>
          <a:noFill/>
        </p:spPr>
      </p:pic>
      <p:pic>
        <p:nvPicPr>
          <p:cNvPr id="4118" name="Picture 22" descr="118071599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51720" y="260648"/>
            <a:ext cx="1919381" cy="144016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188640"/>
            <a:ext cx="4211960" cy="61261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000" dirty="0" smtClean="0">
                <a:solidFill>
                  <a:srgbClr val="FFC000"/>
                </a:solidFill>
              </a:rPr>
              <a:t>Методист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FFC000"/>
                </a:solidFill>
              </a:rPr>
              <a:t>Чтоб деток верно воспитать, </a:t>
            </a:r>
            <a:br>
              <a:rPr lang="ru-RU" sz="2200" dirty="0" smtClean="0">
                <a:solidFill>
                  <a:srgbClr val="FFC000"/>
                </a:solidFill>
              </a:rPr>
            </a:br>
            <a:r>
              <a:rPr lang="ru-RU" sz="2200" dirty="0" smtClean="0">
                <a:solidFill>
                  <a:srgbClr val="FFC000"/>
                </a:solidFill>
              </a:rPr>
              <a:t>Необходимо много знать. </a:t>
            </a:r>
            <a:br>
              <a:rPr lang="ru-RU" sz="2200" dirty="0" smtClean="0">
                <a:solidFill>
                  <a:srgbClr val="FFC000"/>
                </a:solidFill>
              </a:rPr>
            </a:br>
            <a:r>
              <a:rPr lang="ru-RU" sz="2200" dirty="0" smtClean="0">
                <a:solidFill>
                  <a:srgbClr val="FFC000"/>
                </a:solidFill>
              </a:rPr>
              <a:t>Знать нужно психологию </a:t>
            </a:r>
            <a:br>
              <a:rPr lang="ru-RU" sz="2200" dirty="0" smtClean="0">
                <a:solidFill>
                  <a:srgbClr val="FFC000"/>
                </a:solidFill>
              </a:rPr>
            </a:br>
            <a:r>
              <a:rPr lang="ru-RU" sz="2200" dirty="0" smtClean="0">
                <a:solidFill>
                  <a:srgbClr val="FFC000"/>
                </a:solidFill>
              </a:rPr>
              <a:t>И знать физиологию. </a:t>
            </a:r>
            <a:br>
              <a:rPr lang="ru-RU" sz="2200" dirty="0" smtClean="0">
                <a:solidFill>
                  <a:srgbClr val="FFC000"/>
                </a:solidFill>
              </a:rPr>
            </a:br>
            <a:r>
              <a:rPr lang="ru-RU" sz="2200" dirty="0" smtClean="0">
                <a:solidFill>
                  <a:srgbClr val="FFC000"/>
                </a:solidFill>
              </a:rPr>
              <a:t>Быть докой а педагогике, </a:t>
            </a:r>
            <a:br>
              <a:rPr lang="ru-RU" sz="2200" dirty="0" smtClean="0">
                <a:solidFill>
                  <a:srgbClr val="FFC000"/>
                </a:solidFill>
              </a:rPr>
            </a:br>
            <a:r>
              <a:rPr lang="ru-RU" sz="2200" dirty="0" smtClean="0">
                <a:solidFill>
                  <a:srgbClr val="FFC000"/>
                </a:solidFill>
              </a:rPr>
              <a:t>Риторике и логике. </a:t>
            </a:r>
            <a:br>
              <a:rPr lang="ru-RU" sz="2200" dirty="0" smtClean="0">
                <a:solidFill>
                  <a:srgbClr val="FFC000"/>
                </a:solidFill>
              </a:rPr>
            </a:br>
            <a:r>
              <a:rPr lang="ru-RU" sz="2200" dirty="0" smtClean="0">
                <a:solidFill>
                  <a:srgbClr val="FFC000"/>
                </a:solidFill>
              </a:rPr>
              <a:t>Но главное, чтоб методистом быть, </a:t>
            </a:r>
            <a:br>
              <a:rPr lang="ru-RU" sz="2200" dirty="0" smtClean="0">
                <a:solidFill>
                  <a:srgbClr val="FFC000"/>
                </a:solidFill>
              </a:rPr>
            </a:br>
            <a:r>
              <a:rPr lang="ru-RU" sz="2200" dirty="0" smtClean="0">
                <a:solidFill>
                  <a:srgbClr val="FFC000"/>
                </a:solidFill>
              </a:rPr>
              <a:t>Детишек надобно любить. </a:t>
            </a:r>
            <a:br>
              <a:rPr lang="ru-RU" sz="2200" dirty="0" smtClean="0">
                <a:solidFill>
                  <a:srgbClr val="FFC000"/>
                </a:solidFill>
              </a:rPr>
            </a:br>
            <a:r>
              <a:rPr lang="ru-RU" sz="2200" dirty="0" smtClean="0">
                <a:solidFill>
                  <a:srgbClr val="FFC000"/>
                </a:solidFill>
              </a:rPr>
              <a:t>  </a:t>
            </a:r>
            <a:endParaRPr lang="ru-RU" sz="2200" dirty="0">
              <a:solidFill>
                <a:srgbClr val="FFC000"/>
              </a:solidFill>
            </a:endParaRPr>
          </a:p>
        </p:txBody>
      </p:sp>
      <p:pic>
        <p:nvPicPr>
          <p:cNvPr id="3075" name="Picture 3" descr="C:\Users\8523~1\AppData\Local\Temp\Rar$DIa0.628\методист.jpg"/>
          <p:cNvPicPr>
            <a:picLocks noChangeAspect="1" noChangeArrowheads="1"/>
          </p:cNvPicPr>
          <p:nvPr/>
        </p:nvPicPr>
        <p:blipFill>
          <a:blip r:embed="rId2" cstate="print"/>
          <a:srcRect b="8001"/>
          <a:stretch>
            <a:fillRect/>
          </a:stretch>
        </p:blipFill>
        <p:spPr bwMode="auto">
          <a:xfrm>
            <a:off x="0" y="0"/>
            <a:ext cx="4900152" cy="6858000"/>
          </a:xfrm>
          <a:prstGeom prst="rect">
            <a:avLst/>
          </a:prstGeom>
          <a:noFill/>
        </p:spPr>
      </p:pic>
      <p:sp>
        <p:nvSpPr>
          <p:cNvPr id="4" name="Стрелка вверх 3">
            <a:hlinkClick r:id="rId3" action="ppaction://hlinksldjump"/>
          </p:cNvPr>
          <p:cNvSpPr/>
          <p:nvPr/>
        </p:nvSpPr>
        <p:spPr>
          <a:xfrm>
            <a:off x="8532440" y="6237312"/>
            <a:ext cx="432048" cy="432048"/>
          </a:xfrm>
          <a:prstGeom prst="upArrow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523~1\AppData\Local\Temp\Rar$DIa0.004\зава.jpg"/>
          <p:cNvPicPr>
            <a:picLocks noChangeAspect="1" noChangeArrowheads="1"/>
          </p:cNvPicPr>
          <p:nvPr/>
        </p:nvPicPr>
        <p:blipFill>
          <a:blip r:embed="rId2" cstate="print"/>
          <a:srcRect b="8001"/>
          <a:stretch>
            <a:fillRect/>
          </a:stretch>
        </p:blipFill>
        <p:spPr bwMode="auto">
          <a:xfrm>
            <a:off x="0" y="0"/>
            <a:ext cx="4900152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860032" y="260648"/>
            <a:ext cx="4283968" cy="626469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5700" dirty="0" smtClean="0">
                <a:solidFill>
                  <a:srgbClr val="FFC000"/>
                </a:solidFill>
              </a:rPr>
              <a:t>Заведующая</a:t>
            </a:r>
          </a:p>
          <a:p>
            <a:pPr>
              <a:buNone/>
            </a:pPr>
            <a:endParaRPr lang="ru-RU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У заведующей заботы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Всех других важней забот.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Как приходит на работу,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Так пошел круговорот: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Заболела в группе няня,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Нужно кем-то заменить,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А энергии не станет -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В </a:t>
            </a:r>
            <a:r>
              <a:rPr lang="ru-RU" dirty="0" err="1" smtClean="0">
                <a:solidFill>
                  <a:srgbClr val="FFC000"/>
                </a:solidFill>
              </a:rPr>
              <a:t>Горэнерго</a:t>
            </a:r>
            <a:r>
              <a:rPr lang="ru-RU" dirty="0" smtClean="0">
                <a:solidFill>
                  <a:srgbClr val="FFC000"/>
                </a:solidFill>
              </a:rPr>
              <a:t> позвонить.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Подобрать специалистов,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Чтоб учебный год начать.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Пригласить в детсад артистов,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Детям сказку показать.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Записать детишек новых,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Педагогов похвалить,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И, конечно же, обновы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Для детсада закупить.</a:t>
            </a:r>
          </a:p>
          <a:p>
            <a:endParaRPr lang="ru-RU" dirty="0"/>
          </a:p>
        </p:txBody>
      </p:sp>
      <p:sp>
        <p:nvSpPr>
          <p:cNvPr id="6" name="Стрелка вверх 5">
            <a:hlinkClick r:id="rId3" action="ppaction://hlinksldjump"/>
          </p:cNvPr>
          <p:cNvSpPr/>
          <p:nvPr/>
        </p:nvSpPr>
        <p:spPr>
          <a:xfrm>
            <a:off x="8604448" y="6237312"/>
            <a:ext cx="432048" cy="432048"/>
          </a:xfrm>
          <a:prstGeom prst="upArrow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>
            <a:hlinkClick r:id="" action="ppaction://noaction"/>
          </p:cNvPr>
          <p:cNvSpPr/>
          <p:nvPr/>
        </p:nvSpPr>
        <p:spPr>
          <a:xfrm rot="10800000">
            <a:off x="8100392" y="6237312"/>
            <a:ext cx="432048" cy="432048"/>
          </a:xfrm>
          <a:prstGeom prst="upArrow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Правильно!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Молодец!!!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5368" name="Picture 8" descr="http://animo2.ucoz.ru/_ph/108/1/269700580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013176"/>
            <a:ext cx="1895475" cy="1581151"/>
          </a:xfrm>
          <a:prstGeom prst="rect">
            <a:avLst/>
          </a:prstGeom>
          <a:noFill/>
        </p:spPr>
      </p:pic>
      <p:pic>
        <p:nvPicPr>
          <p:cNvPr id="15370" name="Picture 10" descr="http://animo2.ucoz.ru/_ph/108/1/269700580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8640"/>
            <a:ext cx="1895475" cy="1581151"/>
          </a:xfrm>
          <a:prstGeom prst="rect">
            <a:avLst/>
          </a:prstGeom>
          <a:noFill/>
        </p:spPr>
      </p:pic>
      <p:pic>
        <p:nvPicPr>
          <p:cNvPr id="15372" name="Picture 12" descr="http://animo2.ucoz.ru/_ph/108/1/269700580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88640"/>
            <a:ext cx="1895475" cy="1581151"/>
          </a:xfrm>
          <a:prstGeom prst="rect">
            <a:avLst/>
          </a:prstGeom>
          <a:noFill/>
        </p:spPr>
      </p:pic>
      <p:pic>
        <p:nvPicPr>
          <p:cNvPr id="15374" name="Picture 14" descr="http://animo2.ucoz.ru/_ph/108/1/269700580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085184"/>
            <a:ext cx="1895475" cy="1581151"/>
          </a:xfrm>
          <a:prstGeom prst="rect">
            <a:avLst/>
          </a:prstGeom>
          <a:noFill/>
        </p:spPr>
      </p:pic>
      <p:pic>
        <p:nvPicPr>
          <p:cNvPr id="7170" name="Picture 2" descr="неразлучные друзья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556792"/>
            <a:ext cx="3240360" cy="4830258"/>
          </a:xfrm>
          <a:prstGeom prst="rect">
            <a:avLst/>
          </a:prstGeom>
          <a:noFill/>
        </p:spPr>
      </p:pic>
      <p:sp>
        <p:nvSpPr>
          <p:cNvPr id="8" name="Стрелка вверх 7">
            <a:hlinkClick r:id="rId5" action="ppaction://hlinksldjump"/>
          </p:cNvPr>
          <p:cNvSpPr/>
          <p:nvPr/>
        </p:nvSpPr>
        <p:spPr>
          <a:xfrm>
            <a:off x="8532440" y="6237312"/>
            <a:ext cx="432048" cy="432048"/>
          </a:xfrm>
          <a:prstGeom prst="upArrow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2987824" y="6353944"/>
            <a:ext cx="648072" cy="50405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C000"/>
                </a:solidFill>
                <a:hlinkClick r:id="rId6" action="ppaction://hlinksldjump"/>
              </a:rPr>
              <a:t>1</a:t>
            </a:r>
            <a:endParaRPr lang="ru-RU" sz="2400" b="1" dirty="0">
              <a:solidFill>
                <a:srgbClr val="FFC000"/>
              </a:solidFill>
              <a:hlinkClick r:id="rId6" action="ppaction://hlinksldjump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3635896" y="6353944"/>
            <a:ext cx="648072" cy="5040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400" b="1" dirty="0" smtClean="0">
                <a:solidFill>
                  <a:srgbClr val="FFC000"/>
                </a:solidFill>
                <a:hlinkClick r:id="rId7" action="ppaction://hlinksldjump"/>
              </a:rPr>
              <a:t>2</a:t>
            </a:r>
            <a:endParaRPr kumimoji="0" lang="ru-RU" sz="2400" b="1" i="0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2">
            <a:hlinkClick r:id="rId8" action="ppaction://hlinksldjump"/>
          </p:cNvPr>
          <p:cNvSpPr txBox="1">
            <a:spLocks/>
          </p:cNvSpPr>
          <p:nvPr/>
        </p:nvSpPr>
        <p:spPr>
          <a:xfrm>
            <a:off x="4355976" y="6353944"/>
            <a:ext cx="648072" cy="5040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400" b="1" dirty="0" smtClean="0">
                <a:solidFill>
                  <a:srgbClr val="FFC000"/>
                </a:solidFill>
                <a:hlinkClick r:id="rId8" action="ppaction://hlinksldjump"/>
              </a:rPr>
              <a:t>3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5004048" y="6353944"/>
            <a:ext cx="648072" cy="5040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400" b="1" dirty="0" smtClean="0">
                <a:solidFill>
                  <a:srgbClr val="FFC000"/>
                </a:solidFill>
                <a:hlinkClick r:id="rId9" action="ppaction://hlinksldjump"/>
              </a:rPr>
              <a:t>4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5652120" y="6353944"/>
            <a:ext cx="648072" cy="5040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400" b="1" dirty="0" smtClean="0">
                <a:solidFill>
                  <a:srgbClr val="FFC000"/>
                </a:solidFill>
                <a:hlinkClick r:id="rId10" action="ppaction://hlinksldjump"/>
              </a:rPr>
              <a:t>5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41 0.10129 C -0.3974 0.02475 -0.3507 -0.0518 -0.28143 -0.05504 C -0.21233 -0.05828 -0.0981 0.07863 -0.02813 0.08187 C 0.04183 0.08511 0.08593 -0.01943 0.13853 -0.03538 C 0.19114 -0.05134 0.24652 -0.03469 0.28784 -0.01411 C 0.32916 0.00648 0.35537 0.07054 0.38662 0.08881 C 0.41787 0.10708 0.47343 0.10985 0.47586 0.09598 C 0.47829 0.0821 0.42656 0.01295 0.40121 0.00555 C 0.37586 -0.00185 0.35329 0.0333 0.32395 0.05157 C 0.29461 0.06984 0.26162 0.10685 0.22534 0.11563 C 0.18906 0.12442 0.14392 0.12419 0.10659 0.105 C 0.06909 0.0858 0.01753 0.01711 -5.83333E-6 1.14709E-6 " pathEditMode="fixed" ptsTypes="aaaaaaaaaaaA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Неправильно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Попробуй еще раз…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098" name="Picture 2" descr="грустная лягуш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1484784"/>
            <a:ext cx="5256584" cy="4759695"/>
          </a:xfrm>
          <a:prstGeom prst="rect">
            <a:avLst/>
          </a:prstGeom>
          <a:noFill/>
        </p:spPr>
      </p:pic>
      <p:sp>
        <p:nvSpPr>
          <p:cNvPr id="4" name="Стрелка вверх 3">
            <a:hlinkClick r:id="rId4" action="ppaction://hlinksldjump"/>
          </p:cNvPr>
          <p:cNvSpPr/>
          <p:nvPr/>
        </p:nvSpPr>
        <p:spPr>
          <a:xfrm>
            <a:off x="8532440" y="6237312"/>
            <a:ext cx="432048" cy="432048"/>
          </a:xfrm>
          <a:prstGeom prst="upArrow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051720" y="6353944"/>
            <a:ext cx="648072" cy="50405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C000"/>
                </a:solidFill>
                <a:hlinkClick r:id="rId5" action="ppaction://hlinksldjump"/>
              </a:rPr>
              <a:t>1</a:t>
            </a:r>
            <a:endParaRPr lang="ru-RU" sz="2400" b="1" dirty="0">
              <a:solidFill>
                <a:srgbClr val="FFC000"/>
              </a:solidFill>
              <a:hlinkClick r:id="rId5" action="ppaction://hlinksldjump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987824" y="6353944"/>
            <a:ext cx="648072" cy="5040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400" b="1" dirty="0" smtClean="0">
                <a:solidFill>
                  <a:srgbClr val="FFC000"/>
                </a:solidFill>
                <a:hlinkClick r:id="rId6" action="ppaction://hlinksldjump"/>
              </a:rPr>
              <a:t>2</a:t>
            </a:r>
            <a:endParaRPr kumimoji="0" lang="ru-RU" sz="2400" b="1" i="0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>
            <a:hlinkClick r:id="rId7" action="ppaction://hlinksldjump"/>
          </p:cNvPr>
          <p:cNvSpPr txBox="1">
            <a:spLocks/>
          </p:cNvSpPr>
          <p:nvPr/>
        </p:nvSpPr>
        <p:spPr>
          <a:xfrm>
            <a:off x="3995936" y="6353944"/>
            <a:ext cx="648072" cy="5040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400" b="1" dirty="0" smtClean="0">
                <a:solidFill>
                  <a:srgbClr val="FFC000"/>
                </a:solidFill>
                <a:hlinkClick r:id="rId7" action="ppaction://hlinksldjump"/>
              </a:rPr>
              <a:t>3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076056" y="6353944"/>
            <a:ext cx="648072" cy="5040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400" b="1" dirty="0" smtClean="0">
                <a:solidFill>
                  <a:srgbClr val="FFC000"/>
                </a:solidFill>
                <a:hlinkClick r:id="rId8" action="ppaction://hlinksldjump"/>
              </a:rPr>
              <a:t>4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6084168" y="6353944"/>
            <a:ext cx="648072" cy="5040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400" b="1" dirty="0" smtClean="0">
                <a:solidFill>
                  <a:srgbClr val="FFC000"/>
                </a:solidFill>
                <a:hlinkClick r:id="rId9" action="ppaction://hlinksldjump"/>
              </a:rPr>
              <a:t>5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-0.18894 C 0.00799 -0.19958 0.02205 -0.21022 0.02691 -0.21022 C 0.05799 -0.21022 0.08993 -0.0437 0.08993 0.12281 C 0.08993 0.03886 0.10591 -0.0437 0.12101 -0.0437 C 0.13698 -0.0437 0.15209 0.04025 0.15209 0.12281 C 0.15209 0.08141 0.16007 0.03886 0.16806 0.03886 C 0.17604 0.03886 0.18403 0.08025 0.18403 0.12281 C 0.18403 0.10153 0.18802 0.08141 0.19202 0.08141 C 0.19601 0.08141 0.2 0.10269 0.2 0.12281 C 0.2 0.11217 0.20209 0.10153 0.204 0.10153 C 0.20504 0.10153 0.20799 0.11217 0.20799 0.12281 C 0.20799 0.11749 0.20903 0.11217 0.21007 0.11217 C 0.21007 0.11356 0.21216 0.11749 0.21216 0.12281 C 0.21216 0.12003 0.21216 0.11749 0.2132 0.11749 C 0.2132 0.11888 0.21424 0.12026 0.21424 0.12281 C 0.21424 0.12142 0.21424 0.12003 0.21424 0.11888 C 0.21528 0.11888 0.21528 0.12026 0.21528 0.12165 C 0.21632 0.12165 0.21632 0.12026 0.21632 0.11888 C 0.21736 0.11888 0.21736 0.12026 0.21736 0.12165 " pathEditMode="fixed" rAng="0" ptsTypes="fffffffffffffffffff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14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8523~1\AppData\Local\Temp\Rar$DIa0.834\психолог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b="5901"/>
          <a:stretch>
            <a:fillRect/>
          </a:stretch>
        </p:blipFill>
        <p:spPr bwMode="auto">
          <a:xfrm>
            <a:off x="0" y="4671900"/>
            <a:ext cx="1907704" cy="2213484"/>
          </a:xfrm>
          <a:prstGeom prst="rect">
            <a:avLst/>
          </a:prstGeom>
          <a:noFill/>
        </p:spPr>
      </p:pic>
      <p:pic>
        <p:nvPicPr>
          <p:cNvPr id="9" name="Picture 6" descr="C:\Users\8523~1\AppData\Local\Temp\Rar$DIa0.190\музо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b="5901"/>
          <a:stretch>
            <a:fillRect/>
          </a:stretch>
        </p:blipFill>
        <p:spPr bwMode="auto">
          <a:xfrm>
            <a:off x="0" y="2403649"/>
            <a:ext cx="2195736" cy="2321495"/>
          </a:xfrm>
          <a:prstGeom prst="rect">
            <a:avLst/>
          </a:prstGeom>
          <a:noFill/>
        </p:spPr>
      </p:pic>
      <p:pic>
        <p:nvPicPr>
          <p:cNvPr id="10" name="Picture 2" descr="C:\Users\8523~1\AppData\Local\Temp\Rar$DIa0.205\повар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b="6951"/>
          <a:stretch>
            <a:fillRect/>
          </a:stretch>
        </p:blipFill>
        <p:spPr bwMode="auto">
          <a:xfrm>
            <a:off x="0" y="0"/>
            <a:ext cx="1907704" cy="2420888"/>
          </a:xfrm>
          <a:prstGeom prst="rect">
            <a:avLst/>
          </a:prstGeom>
          <a:noFill/>
        </p:spPr>
      </p:pic>
      <p:pic>
        <p:nvPicPr>
          <p:cNvPr id="11" name="Picture 3" descr="C:\Users\8523~1\AppData\Local\Temp\Rar$DIa0.468\физрук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 b="6951"/>
          <a:stretch>
            <a:fillRect/>
          </a:stretch>
        </p:blipFill>
        <p:spPr bwMode="auto">
          <a:xfrm>
            <a:off x="1835696" y="0"/>
            <a:ext cx="1368151" cy="2636912"/>
          </a:xfrm>
          <a:prstGeom prst="rect">
            <a:avLst/>
          </a:prstGeom>
          <a:noFill/>
        </p:spPr>
      </p:pic>
      <p:pic>
        <p:nvPicPr>
          <p:cNvPr id="12" name="Picture 2" descr="C:\Users\8523~1\AppData\Local\Temp\Rar$DIa0.844\мл воспит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 b="6951"/>
          <a:stretch>
            <a:fillRect/>
          </a:stretch>
        </p:blipFill>
        <p:spPr bwMode="auto">
          <a:xfrm>
            <a:off x="3203848" y="0"/>
            <a:ext cx="1440160" cy="2636912"/>
          </a:xfrm>
          <a:prstGeom prst="rect">
            <a:avLst/>
          </a:prstGeom>
          <a:noFill/>
        </p:spPr>
      </p:pic>
      <p:pic>
        <p:nvPicPr>
          <p:cNvPr id="13" name="Picture 3" descr="C:\Users\8523~1\AppData\Local\Temp\Rar$DIa0.248\изо 2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 b="6951"/>
          <a:stretch>
            <a:fillRect/>
          </a:stretch>
        </p:blipFill>
        <p:spPr bwMode="auto">
          <a:xfrm>
            <a:off x="4572000" y="0"/>
            <a:ext cx="1403648" cy="2636912"/>
          </a:xfrm>
          <a:prstGeom prst="rect">
            <a:avLst/>
          </a:prstGeom>
          <a:noFill/>
        </p:spPr>
      </p:pic>
      <p:pic>
        <p:nvPicPr>
          <p:cNvPr id="14" name="Picture 3" descr="C:\Users\8523~1\AppData\Local\Temp\Rar$DIa0.529\швея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 b="5901"/>
          <a:stretch>
            <a:fillRect/>
          </a:stretch>
        </p:blipFill>
        <p:spPr bwMode="auto">
          <a:xfrm>
            <a:off x="5868144" y="0"/>
            <a:ext cx="1368152" cy="2636912"/>
          </a:xfrm>
          <a:prstGeom prst="rect">
            <a:avLst/>
          </a:prstGeom>
          <a:noFill/>
        </p:spPr>
      </p:pic>
      <p:pic>
        <p:nvPicPr>
          <p:cNvPr id="15" name="Picture 2" descr="C:\Users\8523~1\AppData\Local\Temp\Rar$DIa0.800\врач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 b="5901"/>
          <a:stretch>
            <a:fillRect/>
          </a:stretch>
        </p:blipFill>
        <p:spPr bwMode="auto">
          <a:xfrm>
            <a:off x="7236296" y="0"/>
            <a:ext cx="1907704" cy="2391837"/>
          </a:xfrm>
          <a:prstGeom prst="rect">
            <a:avLst/>
          </a:prstGeom>
          <a:noFill/>
        </p:spPr>
      </p:pic>
      <p:pic>
        <p:nvPicPr>
          <p:cNvPr id="16" name="Picture 2" descr="C:\Users\8523~1\AppData\Local\Temp\Rar$DIa0.114\плотник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 b="6951"/>
          <a:stretch>
            <a:fillRect/>
          </a:stretch>
        </p:blipFill>
        <p:spPr bwMode="auto">
          <a:xfrm>
            <a:off x="7092280" y="2348880"/>
            <a:ext cx="2051720" cy="2420888"/>
          </a:xfrm>
          <a:prstGeom prst="rect">
            <a:avLst/>
          </a:prstGeom>
          <a:noFill/>
        </p:spPr>
      </p:pic>
      <p:pic>
        <p:nvPicPr>
          <p:cNvPr id="17" name="Picture 2" descr="C:\Users\8523~1\AppData\Local\Temp\Rar$DIa0.486\дворник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 b="5901"/>
          <a:stretch>
            <a:fillRect/>
          </a:stretch>
        </p:blipFill>
        <p:spPr bwMode="auto">
          <a:xfrm>
            <a:off x="7236296" y="4653136"/>
            <a:ext cx="1907704" cy="2204864"/>
          </a:xfrm>
          <a:prstGeom prst="rect">
            <a:avLst/>
          </a:prstGeom>
          <a:noFill/>
        </p:spPr>
      </p:pic>
      <p:pic>
        <p:nvPicPr>
          <p:cNvPr id="18" name="Picture 3" descr="C:\Users\8523~1\AppData\Local\Temp\Rar$DIa0.121\прачка.jp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 b="6951"/>
          <a:stretch>
            <a:fillRect/>
          </a:stretch>
        </p:blipFill>
        <p:spPr bwMode="auto">
          <a:xfrm>
            <a:off x="5940152" y="4581128"/>
            <a:ext cx="1331640" cy="2276872"/>
          </a:xfrm>
          <a:prstGeom prst="rect">
            <a:avLst/>
          </a:prstGeom>
          <a:noFill/>
        </p:spPr>
      </p:pic>
      <p:pic>
        <p:nvPicPr>
          <p:cNvPr id="19" name="Picture 2" descr="C:\Users\8523~1\AppData\Local\Temp\Rar$DIa0.402\завхоз.jp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 b="5901"/>
          <a:stretch>
            <a:fillRect/>
          </a:stretch>
        </p:blipFill>
        <p:spPr bwMode="auto">
          <a:xfrm>
            <a:off x="4572000" y="4581128"/>
            <a:ext cx="1368152" cy="2276872"/>
          </a:xfrm>
          <a:prstGeom prst="rect">
            <a:avLst/>
          </a:prstGeom>
          <a:noFill/>
        </p:spPr>
      </p:pic>
      <p:pic>
        <p:nvPicPr>
          <p:cNvPr id="20" name="Picture 3" descr="C:\Users\8523~1\AppData\Local\Temp\Rar$DIa0.628\методист.jp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 b="8001"/>
          <a:stretch>
            <a:fillRect/>
          </a:stretch>
        </p:blipFill>
        <p:spPr bwMode="auto">
          <a:xfrm>
            <a:off x="1835696" y="4581128"/>
            <a:ext cx="1368152" cy="2304256"/>
          </a:xfrm>
          <a:prstGeom prst="rect">
            <a:avLst/>
          </a:prstGeom>
          <a:noFill/>
        </p:spPr>
      </p:pic>
      <p:pic>
        <p:nvPicPr>
          <p:cNvPr id="21" name="Picture 2" descr="C:\Users\8523~1\AppData\Local\Temp\Rar$DIa0.004\зава.jp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/>
          <a:srcRect b="8001"/>
          <a:stretch>
            <a:fillRect/>
          </a:stretch>
        </p:blipFill>
        <p:spPr bwMode="auto">
          <a:xfrm>
            <a:off x="3203848" y="4581129"/>
            <a:ext cx="1368152" cy="2304256"/>
          </a:xfrm>
          <a:prstGeom prst="rect">
            <a:avLst/>
          </a:prstGeom>
          <a:noFill/>
        </p:spPr>
      </p:pic>
      <p:pic>
        <p:nvPicPr>
          <p:cNvPr id="22" name="Picture 5" descr="C:\Users\8523~1\AppData\Local\Temp\Rar$DIa0.834\психолог.jpg"/>
          <p:cNvPicPr>
            <a:picLocks noChangeAspect="1" noChangeArrowheads="1"/>
          </p:cNvPicPr>
          <p:nvPr/>
        </p:nvPicPr>
        <p:blipFill>
          <a:blip r:embed="rId25" cstate="print"/>
          <a:srcRect l="71717" b="69388"/>
          <a:stretch>
            <a:fillRect/>
          </a:stretch>
        </p:blipFill>
        <p:spPr bwMode="auto">
          <a:xfrm>
            <a:off x="5220072" y="2636912"/>
            <a:ext cx="1870786" cy="1944216"/>
          </a:xfrm>
          <a:prstGeom prst="rect">
            <a:avLst/>
          </a:prstGeom>
          <a:noFill/>
        </p:spPr>
      </p:pic>
      <p:pic>
        <p:nvPicPr>
          <p:cNvPr id="23" name="Picture 5" descr="C:\Users\8523~1\AppData\Local\Temp\Rar$DIa0.834\психолог.jpg"/>
          <p:cNvPicPr>
            <a:picLocks noChangeAspect="1" noChangeArrowheads="1"/>
          </p:cNvPicPr>
          <p:nvPr/>
        </p:nvPicPr>
        <p:blipFill>
          <a:blip r:embed="rId25" cstate="print"/>
          <a:srcRect l="71717" b="69388"/>
          <a:stretch>
            <a:fillRect/>
          </a:stretch>
        </p:blipFill>
        <p:spPr bwMode="auto">
          <a:xfrm>
            <a:off x="2195736" y="2636912"/>
            <a:ext cx="1872208" cy="1944216"/>
          </a:xfrm>
          <a:prstGeom prst="rect">
            <a:avLst/>
          </a:prstGeom>
          <a:noFill/>
        </p:spPr>
      </p:pic>
      <p:sp>
        <p:nvSpPr>
          <p:cNvPr id="25" name="Улыбающееся лицо 24"/>
          <p:cNvSpPr/>
          <p:nvPr/>
        </p:nvSpPr>
        <p:spPr>
          <a:xfrm>
            <a:off x="3491880" y="2492896"/>
            <a:ext cx="2304256" cy="2304256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rot="12341432">
            <a:off x="1288388" y="2443124"/>
            <a:ext cx="2304811" cy="405759"/>
          </a:xfrm>
          <a:prstGeom prst="rightArrow">
            <a:avLst>
              <a:gd name="adj1" fmla="val 50000"/>
              <a:gd name="adj2" fmla="val 53581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 rot="10800000">
            <a:off x="1835696" y="3429000"/>
            <a:ext cx="1512170" cy="405759"/>
          </a:xfrm>
          <a:prstGeom prst="rightArrow">
            <a:avLst>
              <a:gd name="adj1" fmla="val 50000"/>
              <a:gd name="adj2" fmla="val 53581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 rot="9597520">
            <a:off x="1259376" y="4315698"/>
            <a:ext cx="2304811" cy="405759"/>
          </a:xfrm>
          <a:prstGeom prst="rightArrow">
            <a:avLst>
              <a:gd name="adj1" fmla="val 50000"/>
              <a:gd name="adj2" fmla="val 53581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 rot="8944453">
            <a:off x="2731596" y="4526202"/>
            <a:ext cx="1019397" cy="405759"/>
          </a:xfrm>
          <a:prstGeom prst="rightArrow">
            <a:avLst>
              <a:gd name="adj1" fmla="val 50000"/>
              <a:gd name="adj2" fmla="val 53581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rot="7158288">
            <a:off x="3749447" y="4702721"/>
            <a:ext cx="309075" cy="405759"/>
          </a:xfrm>
          <a:prstGeom prst="rightArrow">
            <a:avLst>
              <a:gd name="adj1" fmla="val 50000"/>
              <a:gd name="adj2" fmla="val 53581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 rot="13281775">
            <a:off x="2861374" y="2318853"/>
            <a:ext cx="934030" cy="405759"/>
          </a:xfrm>
          <a:prstGeom prst="rightArrow">
            <a:avLst>
              <a:gd name="adj1" fmla="val 50000"/>
              <a:gd name="adj2" fmla="val 53581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 rot="3961113">
            <a:off x="4915607" y="4849350"/>
            <a:ext cx="401611" cy="405759"/>
          </a:xfrm>
          <a:prstGeom prst="rightArrow">
            <a:avLst>
              <a:gd name="adj1" fmla="val 50000"/>
              <a:gd name="adj2" fmla="val 53581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 rot="14547515">
            <a:off x="3616570" y="2161581"/>
            <a:ext cx="473231" cy="405759"/>
          </a:xfrm>
          <a:prstGeom prst="rightArrow">
            <a:avLst>
              <a:gd name="adj1" fmla="val 50000"/>
              <a:gd name="adj2" fmla="val 53581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 rot="18965956">
            <a:off x="5463058" y="2358320"/>
            <a:ext cx="813834" cy="405759"/>
          </a:xfrm>
          <a:prstGeom prst="rightArrow">
            <a:avLst>
              <a:gd name="adj1" fmla="val 50000"/>
              <a:gd name="adj2" fmla="val 53581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 rot="17755511">
            <a:off x="5076459" y="2150430"/>
            <a:ext cx="453133" cy="405759"/>
          </a:xfrm>
          <a:prstGeom prst="rightArrow">
            <a:avLst>
              <a:gd name="adj1" fmla="val 50000"/>
              <a:gd name="adj2" fmla="val 53581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 rot="1528106">
            <a:off x="5699381" y="4480899"/>
            <a:ext cx="2304811" cy="405759"/>
          </a:xfrm>
          <a:prstGeom prst="rightArrow">
            <a:avLst>
              <a:gd name="adj1" fmla="val 50000"/>
              <a:gd name="adj2" fmla="val 53581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 rot="19860731">
            <a:off x="5653505" y="2406103"/>
            <a:ext cx="2124074" cy="405759"/>
          </a:xfrm>
          <a:prstGeom prst="rightArrow">
            <a:avLst>
              <a:gd name="adj1" fmla="val 50000"/>
              <a:gd name="adj2" fmla="val 53581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 rot="2084194">
            <a:off x="5475098" y="4573852"/>
            <a:ext cx="859610" cy="405759"/>
          </a:xfrm>
          <a:prstGeom prst="rightArrow">
            <a:avLst>
              <a:gd name="adj1" fmla="val 50000"/>
              <a:gd name="adj2" fmla="val 53581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право 46"/>
          <p:cNvSpPr/>
          <p:nvPr/>
        </p:nvSpPr>
        <p:spPr>
          <a:xfrm>
            <a:off x="5940152" y="3429000"/>
            <a:ext cx="1728192" cy="405759"/>
          </a:xfrm>
          <a:prstGeom prst="rightArrow">
            <a:avLst>
              <a:gd name="adj1" fmla="val 50000"/>
              <a:gd name="adj2" fmla="val 53581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40" grpId="0" animBg="1"/>
      <p:bldP spid="42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8523~1\AppData\Local\Temp\Rar$DIa0.834\психолог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b="5901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1030" name="Picture 6" descr="C:\Users\8523~1\AppData\Local\Temp\Rar$DIa0.190\музо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b="5901"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07704" y="0"/>
            <a:ext cx="4752528" cy="1467544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7030A0"/>
                </a:solidFill>
              </a:rPr>
              <a:t>Загадка 1</a:t>
            </a:r>
          </a:p>
          <a:p>
            <a:r>
              <a:rPr lang="ru-RU" sz="1800" dirty="0" smtClean="0">
                <a:solidFill>
                  <a:srgbClr val="7030A0"/>
                </a:solidFill>
              </a:rPr>
              <a:t>Ты учишь буквы складывать, считать,</a:t>
            </a:r>
            <a:br>
              <a:rPr lang="ru-RU" sz="1800" dirty="0" smtClean="0">
                <a:solidFill>
                  <a:srgbClr val="7030A0"/>
                </a:solidFill>
              </a:rPr>
            </a:br>
            <a:r>
              <a:rPr lang="ru-RU" sz="1800" dirty="0" smtClean="0">
                <a:solidFill>
                  <a:srgbClr val="7030A0"/>
                </a:solidFill>
              </a:rPr>
              <a:t>Цветы растить и бабочек ловить,</a:t>
            </a:r>
            <a:br>
              <a:rPr lang="ru-RU" sz="1800" dirty="0" smtClean="0">
                <a:solidFill>
                  <a:srgbClr val="7030A0"/>
                </a:solidFill>
              </a:rPr>
            </a:br>
            <a:r>
              <a:rPr lang="ru-RU" sz="1800" dirty="0" smtClean="0">
                <a:solidFill>
                  <a:srgbClr val="7030A0"/>
                </a:solidFill>
              </a:rPr>
              <a:t>На все смотреть и все запоминать,</a:t>
            </a:r>
            <a:br>
              <a:rPr lang="ru-RU" sz="1800" dirty="0" smtClean="0">
                <a:solidFill>
                  <a:srgbClr val="7030A0"/>
                </a:solidFill>
              </a:rPr>
            </a:br>
            <a:r>
              <a:rPr lang="ru-RU" sz="1800" dirty="0" smtClean="0">
                <a:solidFill>
                  <a:srgbClr val="7030A0"/>
                </a:solidFill>
              </a:rPr>
              <a:t>И все родное, родину любить.</a:t>
            </a:r>
            <a:endParaRPr lang="ru-RU" sz="1800" dirty="0">
              <a:solidFill>
                <a:srgbClr val="7030A0"/>
              </a:solidFill>
            </a:endParaRPr>
          </a:p>
        </p:txBody>
      </p:sp>
      <p:sp>
        <p:nvSpPr>
          <p:cNvPr id="5" name="Стрелка вверх 4">
            <a:hlinkClick r:id="rId6" action="ppaction://hlinksldjump"/>
          </p:cNvPr>
          <p:cNvSpPr/>
          <p:nvPr/>
        </p:nvSpPr>
        <p:spPr>
          <a:xfrm>
            <a:off x="8532440" y="6237312"/>
            <a:ext cx="432048" cy="432048"/>
          </a:xfrm>
          <a:prstGeom prst="upArrow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8523~1\AppData\Local\Temp\Rar$DIa0.205\повар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b="6951"/>
          <a:stretch>
            <a:fillRect/>
          </a:stretch>
        </p:blipFill>
        <p:spPr bwMode="auto">
          <a:xfrm>
            <a:off x="-1" y="0"/>
            <a:ext cx="4572001" cy="6858000"/>
          </a:xfrm>
          <a:prstGeom prst="rect">
            <a:avLst/>
          </a:prstGeom>
          <a:noFill/>
        </p:spPr>
      </p:pic>
      <p:pic>
        <p:nvPicPr>
          <p:cNvPr id="20483" name="Picture 3" descr="C:\Users\8523~1\AppData\Local\Temp\Rar$DIa0.468\физрук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b="6951"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19872" y="116632"/>
            <a:ext cx="3024336" cy="191683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7030A0"/>
                </a:solidFill>
              </a:rPr>
              <a:t>Загадка 2</a:t>
            </a:r>
          </a:p>
          <a:p>
            <a:r>
              <a:rPr lang="ru-RU" sz="1800" dirty="0" smtClean="0">
                <a:solidFill>
                  <a:srgbClr val="7030A0"/>
                </a:solidFill>
              </a:rPr>
              <a:t>Приготовит она суп</a:t>
            </a:r>
          </a:p>
          <a:p>
            <a:r>
              <a:rPr lang="ru-RU" sz="1800" dirty="0" smtClean="0">
                <a:solidFill>
                  <a:srgbClr val="7030A0"/>
                </a:solidFill>
              </a:rPr>
              <a:t>Малышам из разных групп,</a:t>
            </a:r>
          </a:p>
          <a:p>
            <a:r>
              <a:rPr lang="ru-RU" sz="1800" dirty="0" smtClean="0">
                <a:solidFill>
                  <a:srgbClr val="7030A0"/>
                </a:solidFill>
              </a:rPr>
              <a:t>Ловко вылепит котлеты</a:t>
            </a:r>
          </a:p>
          <a:p>
            <a:r>
              <a:rPr lang="ru-RU" sz="1800" dirty="0" smtClean="0">
                <a:solidFill>
                  <a:srgbClr val="7030A0"/>
                </a:solidFill>
              </a:rPr>
              <a:t>И нарежет винегреты.</a:t>
            </a:r>
          </a:p>
          <a:p>
            <a:endParaRPr lang="ru-RU" dirty="0"/>
          </a:p>
        </p:txBody>
      </p:sp>
      <p:sp>
        <p:nvSpPr>
          <p:cNvPr id="5" name="Стрелка вверх 4">
            <a:hlinkClick r:id="rId6" action="ppaction://hlinksldjump"/>
          </p:cNvPr>
          <p:cNvSpPr/>
          <p:nvPr/>
        </p:nvSpPr>
        <p:spPr>
          <a:xfrm>
            <a:off x="8532440" y="6237312"/>
            <a:ext cx="432048" cy="432048"/>
          </a:xfrm>
          <a:prstGeom prst="upArrow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8523~1\AppData\Local\Temp\Rar$DIa0.844\мл воспит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b="6951"/>
          <a:stretch>
            <a:fillRect/>
          </a:stretch>
        </p:blipFill>
        <p:spPr bwMode="auto">
          <a:xfrm>
            <a:off x="4716016" y="0"/>
            <a:ext cx="4427984" cy="6858000"/>
          </a:xfrm>
          <a:prstGeom prst="rect">
            <a:avLst/>
          </a:prstGeom>
          <a:noFill/>
        </p:spPr>
      </p:pic>
      <p:pic>
        <p:nvPicPr>
          <p:cNvPr id="21507" name="Picture 3" descr="C:\Users\8523~1\AppData\Local\Temp\Rar$DIa0.248\изо 2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b="6951"/>
          <a:stretch>
            <a:fillRect/>
          </a:stretch>
        </p:blipFill>
        <p:spPr bwMode="auto">
          <a:xfrm>
            <a:off x="0" y="0"/>
            <a:ext cx="4716016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3928" y="332656"/>
            <a:ext cx="2880320" cy="144701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800" dirty="0" smtClean="0">
                <a:solidFill>
                  <a:srgbClr val="7030A0"/>
                </a:solidFill>
              </a:rPr>
              <a:t>Загадка 3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7030A0"/>
                </a:solidFill>
              </a:rPr>
              <a:t>В детском садике обед, </a:t>
            </a:r>
            <a:br>
              <a:rPr lang="ru-RU" sz="1800" dirty="0" smtClean="0">
                <a:solidFill>
                  <a:srgbClr val="7030A0"/>
                </a:solidFill>
              </a:rPr>
            </a:br>
            <a:r>
              <a:rPr lang="ru-RU" sz="1800" dirty="0" smtClean="0">
                <a:solidFill>
                  <a:srgbClr val="7030A0"/>
                </a:solidFill>
              </a:rPr>
              <a:t>Но ведь мамы рядом нет, </a:t>
            </a:r>
            <a:br>
              <a:rPr lang="ru-RU" sz="1800" dirty="0" smtClean="0">
                <a:solidFill>
                  <a:srgbClr val="7030A0"/>
                </a:solidFill>
              </a:rPr>
            </a:br>
            <a:r>
              <a:rPr lang="ru-RU" sz="1800" dirty="0" smtClean="0">
                <a:solidFill>
                  <a:srgbClr val="7030A0"/>
                </a:solidFill>
              </a:rPr>
              <a:t>Кто ж на стол там накрывает? 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7030A0"/>
                </a:solidFill>
              </a:rPr>
              <a:t>И за нами убирает?</a:t>
            </a:r>
            <a:endParaRPr lang="ru-RU" sz="1800" dirty="0">
              <a:solidFill>
                <a:srgbClr val="7030A0"/>
              </a:solidFill>
            </a:endParaRPr>
          </a:p>
        </p:txBody>
      </p:sp>
      <p:sp>
        <p:nvSpPr>
          <p:cNvPr id="5" name="Стрелка вверх 4">
            <a:hlinkClick r:id="rId6" action="ppaction://hlinksldjump"/>
          </p:cNvPr>
          <p:cNvSpPr/>
          <p:nvPr/>
        </p:nvSpPr>
        <p:spPr>
          <a:xfrm>
            <a:off x="8532440" y="6237312"/>
            <a:ext cx="432048" cy="432048"/>
          </a:xfrm>
          <a:prstGeom prst="upArrow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8523~1\AppData\Local\Temp\Rar$DIa0.529\швея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b="5901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22530" name="Picture 2" descr="C:\Users\8523~1\AppData\Local\Temp\Rar$DIa0.800\врач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b="5901"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15816" y="0"/>
            <a:ext cx="3454152" cy="185168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7030A0"/>
                </a:solidFill>
              </a:rPr>
              <a:t>Загадка 4</a:t>
            </a:r>
          </a:p>
          <a:p>
            <a:r>
              <a:rPr lang="ru-RU" sz="1800" dirty="0" smtClean="0">
                <a:solidFill>
                  <a:srgbClr val="7030A0"/>
                </a:solidFill>
              </a:rPr>
              <a:t>Она может ставить банки,</a:t>
            </a:r>
            <a:br>
              <a:rPr lang="ru-RU" sz="1800" dirty="0" smtClean="0">
                <a:solidFill>
                  <a:srgbClr val="7030A0"/>
                </a:solidFill>
              </a:rPr>
            </a:br>
            <a:r>
              <a:rPr lang="ru-RU" sz="1800" dirty="0" smtClean="0">
                <a:solidFill>
                  <a:srgbClr val="7030A0"/>
                </a:solidFill>
              </a:rPr>
              <a:t>Мазать ссадины и ранки.</a:t>
            </a:r>
            <a:br>
              <a:rPr lang="ru-RU" sz="1800" dirty="0" smtClean="0">
                <a:solidFill>
                  <a:srgbClr val="7030A0"/>
                </a:solidFill>
              </a:rPr>
            </a:br>
            <a:r>
              <a:rPr lang="ru-RU" sz="1800" dirty="0" smtClean="0">
                <a:solidFill>
                  <a:srgbClr val="7030A0"/>
                </a:solidFill>
              </a:rPr>
              <a:t>Она лаской, добрым словом</a:t>
            </a:r>
            <a:br>
              <a:rPr lang="ru-RU" sz="1800" dirty="0" smtClean="0">
                <a:solidFill>
                  <a:srgbClr val="7030A0"/>
                </a:solidFill>
              </a:rPr>
            </a:br>
            <a:r>
              <a:rPr lang="ru-RU" sz="1800" dirty="0" smtClean="0">
                <a:solidFill>
                  <a:srgbClr val="7030A0"/>
                </a:solidFill>
              </a:rPr>
              <a:t>Помогает стать здоровым!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Стрелка вверх 4">
            <a:hlinkClick r:id="rId6" action="ppaction://hlinksldjump"/>
          </p:cNvPr>
          <p:cNvSpPr/>
          <p:nvPr/>
        </p:nvSpPr>
        <p:spPr>
          <a:xfrm>
            <a:off x="8532440" y="6237312"/>
            <a:ext cx="432048" cy="432048"/>
          </a:xfrm>
          <a:prstGeom prst="upArrow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8523~1\AppData\Local\Temp\Rar$DIa0.486\дворник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b="5901"/>
          <a:stretch>
            <a:fillRect/>
          </a:stretch>
        </p:blipFill>
        <p:spPr bwMode="auto">
          <a:xfrm>
            <a:off x="4716016" y="0"/>
            <a:ext cx="4427984" cy="6858000"/>
          </a:xfrm>
          <a:prstGeom prst="rect">
            <a:avLst/>
          </a:prstGeom>
          <a:noFill/>
        </p:spPr>
      </p:pic>
      <p:pic>
        <p:nvPicPr>
          <p:cNvPr id="23554" name="Picture 2" descr="C:\Users\8523~1\AppData\Local\Temp\Rar$DIa0.114\плотник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b="6951"/>
          <a:stretch>
            <a:fillRect/>
          </a:stretch>
        </p:blipFill>
        <p:spPr bwMode="auto">
          <a:xfrm>
            <a:off x="0" y="0"/>
            <a:ext cx="4716016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87824" y="0"/>
            <a:ext cx="3024336" cy="185877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7030A0"/>
                </a:solidFill>
              </a:rPr>
              <a:t>Загадка 5</a:t>
            </a:r>
          </a:p>
          <a:p>
            <a:r>
              <a:rPr lang="ru-RU" sz="1800" dirty="0" smtClean="0">
                <a:solidFill>
                  <a:srgbClr val="7030A0"/>
                </a:solidFill>
              </a:rPr>
              <a:t>Он бревно отешет ловко, </a:t>
            </a:r>
            <a:br>
              <a:rPr lang="ru-RU" sz="1800" dirty="0" smtClean="0">
                <a:solidFill>
                  <a:srgbClr val="7030A0"/>
                </a:solidFill>
              </a:rPr>
            </a:br>
            <a:r>
              <a:rPr lang="ru-RU" sz="1800" dirty="0" smtClean="0">
                <a:solidFill>
                  <a:srgbClr val="7030A0"/>
                </a:solidFill>
              </a:rPr>
              <a:t>Стены сделает, навес. </a:t>
            </a:r>
            <a:br>
              <a:rPr lang="ru-RU" sz="1800" dirty="0" smtClean="0">
                <a:solidFill>
                  <a:srgbClr val="7030A0"/>
                </a:solidFill>
              </a:rPr>
            </a:br>
            <a:r>
              <a:rPr lang="ru-RU" sz="1800" dirty="0" smtClean="0">
                <a:solidFill>
                  <a:srgbClr val="7030A0"/>
                </a:solidFill>
              </a:rPr>
              <a:t>У него смолой спецовка, </a:t>
            </a:r>
            <a:br>
              <a:rPr lang="ru-RU" sz="1800" dirty="0" smtClean="0">
                <a:solidFill>
                  <a:srgbClr val="7030A0"/>
                </a:solidFill>
              </a:rPr>
            </a:br>
            <a:r>
              <a:rPr lang="ru-RU" sz="1800" dirty="0" smtClean="0">
                <a:solidFill>
                  <a:srgbClr val="7030A0"/>
                </a:solidFill>
              </a:rPr>
              <a:t>Как сосновый пахнет лес!</a:t>
            </a:r>
          </a:p>
          <a:p>
            <a:endParaRPr lang="ru-RU" sz="1800" dirty="0">
              <a:solidFill>
                <a:srgbClr val="7030A0"/>
              </a:solidFill>
            </a:endParaRPr>
          </a:p>
        </p:txBody>
      </p:sp>
      <p:sp>
        <p:nvSpPr>
          <p:cNvPr id="5" name="Стрелка вверх 4">
            <a:hlinkClick r:id="rId6" action="ppaction://hlinksldjump"/>
          </p:cNvPr>
          <p:cNvSpPr/>
          <p:nvPr/>
        </p:nvSpPr>
        <p:spPr>
          <a:xfrm>
            <a:off x="8532440" y="6237312"/>
            <a:ext cx="432048" cy="432048"/>
          </a:xfrm>
          <a:prstGeom prst="upArrow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340768"/>
            <a:ext cx="4824536" cy="396044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C000"/>
                </a:solidFill>
              </a:rPr>
              <a:t>Чистые полотенца для носа и щечек</a:t>
            </a:r>
            <a:br>
              <a:rPr lang="ru-RU" sz="2000" dirty="0" smtClean="0">
                <a:solidFill>
                  <a:srgbClr val="FFC000"/>
                </a:solidFill>
              </a:rPr>
            </a:br>
            <a:r>
              <a:rPr lang="ru-RU" sz="2000" dirty="0" smtClean="0">
                <a:solidFill>
                  <a:srgbClr val="FFC000"/>
                </a:solidFill>
              </a:rPr>
              <a:t>Сухие простынки для сладкого сна</a:t>
            </a:r>
            <a:br>
              <a:rPr lang="ru-RU" sz="2000" dirty="0" smtClean="0">
                <a:solidFill>
                  <a:srgbClr val="FFC000"/>
                </a:solidFill>
              </a:rPr>
            </a:br>
            <a:r>
              <a:rPr lang="ru-RU" sz="2000" dirty="0" smtClean="0">
                <a:solidFill>
                  <a:srgbClr val="FFC000"/>
                </a:solidFill>
              </a:rPr>
              <a:t>Все это работа натруженных ручек</a:t>
            </a:r>
            <a:br>
              <a:rPr lang="ru-RU" sz="2000" dirty="0" smtClean="0">
                <a:solidFill>
                  <a:srgbClr val="FFC000"/>
                </a:solidFill>
              </a:rPr>
            </a:br>
            <a:r>
              <a:rPr lang="ru-RU" sz="2000" dirty="0" smtClean="0">
                <a:solidFill>
                  <a:srgbClr val="FFC000"/>
                </a:solidFill>
              </a:rPr>
              <a:t>Хоть незаметна бывает она.</a:t>
            </a:r>
            <a:br>
              <a:rPr lang="ru-RU" sz="2000" dirty="0" smtClean="0">
                <a:solidFill>
                  <a:srgbClr val="FFC000"/>
                </a:solidFill>
              </a:rPr>
            </a:br>
            <a:r>
              <a:rPr lang="ru-RU" sz="2000" dirty="0" smtClean="0">
                <a:solidFill>
                  <a:srgbClr val="FFC000"/>
                </a:solidFill>
              </a:rPr>
              <a:t>Не порошок из телерекламы,</a:t>
            </a:r>
            <a:br>
              <a:rPr lang="ru-RU" sz="2000" dirty="0" smtClean="0">
                <a:solidFill>
                  <a:srgbClr val="FFC000"/>
                </a:solidFill>
              </a:rPr>
            </a:br>
            <a:r>
              <a:rPr lang="ru-RU" sz="2000" dirty="0" smtClean="0">
                <a:solidFill>
                  <a:srgbClr val="FFC000"/>
                </a:solidFill>
              </a:rPr>
              <a:t>Не </a:t>
            </a:r>
            <a:r>
              <a:rPr lang="ru-RU" sz="2000" dirty="0" err="1" smtClean="0">
                <a:solidFill>
                  <a:srgbClr val="FFC000"/>
                </a:solidFill>
              </a:rPr>
              <a:t>суперстиралка</a:t>
            </a:r>
            <a:r>
              <a:rPr lang="ru-RU" sz="2000" dirty="0" smtClean="0">
                <a:solidFill>
                  <a:srgbClr val="FFC000"/>
                </a:solidFill>
              </a:rPr>
              <a:t> и не вода</a:t>
            </a:r>
            <a:br>
              <a:rPr lang="ru-RU" sz="2000" dirty="0" smtClean="0">
                <a:solidFill>
                  <a:srgbClr val="FFC000"/>
                </a:solidFill>
              </a:rPr>
            </a:br>
            <a:r>
              <a:rPr lang="ru-RU" sz="2000" dirty="0" smtClean="0">
                <a:solidFill>
                  <a:srgbClr val="FFC000"/>
                </a:solidFill>
              </a:rPr>
              <a:t>А наша прачка все это время</a:t>
            </a:r>
            <a:br>
              <a:rPr lang="ru-RU" sz="2000" dirty="0" smtClean="0">
                <a:solidFill>
                  <a:srgbClr val="FFC000"/>
                </a:solidFill>
              </a:rPr>
            </a:br>
            <a:r>
              <a:rPr lang="ru-RU" sz="2000" dirty="0" smtClean="0">
                <a:solidFill>
                  <a:srgbClr val="FFC000"/>
                </a:solidFill>
              </a:rPr>
              <a:t>Заботится чтобы была чистота.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2" name="Picture 3" descr="C:\Users\8523~1\AppData\Local\Temp\Rar$DIa0.121\прачка.jpg"/>
          <p:cNvPicPr>
            <a:picLocks noChangeAspect="1" noChangeArrowheads="1"/>
          </p:cNvPicPr>
          <p:nvPr/>
        </p:nvPicPr>
        <p:blipFill>
          <a:blip r:embed="rId2" cstate="print"/>
          <a:srcRect b="6951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508104" y="260648"/>
            <a:ext cx="295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C000"/>
                </a:solidFill>
              </a:rPr>
              <a:t>Прачка</a:t>
            </a:r>
            <a:endParaRPr lang="ru-RU" sz="4000" dirty="0"/>
          </a:p>
        </p:txBody>
      </p:sp>
      <p:sp>
        <p:nvSpPr>
          <p:cNvPr id="6" name="Стрелка вверх 5">
            <a:hlinkClick r:id="rId3" action="ppaction://hlinksldjump"/>
          </p:cNvPr>
          <p:cNvSpPr/>
          <p:nvPr/>
        </p:nvSpPr>
        <p:spPr>
          <a:xfrm>
            <a:off x="8532440" y="6237312"/>
            <a:ext cx="432048" cy="432048"/>
          </a:xfrm>
          <a:prstGeom prst="upArrow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404664"/>
            <a:ext cx="4283968" cy="62646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FFC000"/>
                </a:solidFill>
              </a:rPr>
              <a:t>Завхоз</a:t>
            </a:r>
          </a:p>
          <a:p>
            <a:pPr>
              <a:buNone/>
            </a:pPr>
            <a:endParaRPr lang="ru-RU" dirty="0" smtClean="0">
              <a:solidFill>
                <a:srgbClr val="FFC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FFC000"/>
                </a:solidFill>
              </a:rPr>
              <a:t>Кто заведует всерьез </a:t>
            </a:r>
            <a:br>
              <a:rPr lang="ru-RU" sz="2000" dirty="0" smtClean="0">
                <a:solidFill>
                  <a:srgbClr val="FFC000"/>
                </a:solidFill>
              </a:rPr>
            </a:br>
            <a:r>
              <a:rPr lang="ru-RU" sz="2000" dirty="0" smtClean="0">
                <a:solidFill>
                  <a:srgbClr val="FFC000"/>
                </a:solidFill>
              </a:rPr>
              <a:t>Всем хозяйством? Наш завхоз! </a:t>
            </a:r>
            <a:br>
              <a:rPr lang="ru-RU" sz="2000" dirty="0" smtClean="0">
                <a:solidFill>
                  <a:srgbClr val="FFC000"/>
                </a:solidFill>
              </a:rPr>
            </a:br>
            <a:r>
              <a:rPr lang="ru-RU" sz="2000" dirty="0" smtClean="0">
                <a:solidFill>
                  <a:srgbClr val="FFC000"/>
                </a:solidFill>
              </a:rPr>
              <a:t>В чьих руках всегда умело </a:t>
            </a:r>
            <a:br>
              <a:rPr lang="ru-RU" sz="2000" dirty="0" smtClean="0">
                <a:solidFill>
                  <a:srgbClr val="FFC000"/>
                </a:solidFill>
              </a:rPr>
            </a:br>
            <a:r>
              <a:rPr lang="ru-RU" sz="2000" dirty="0" smtClean="0">
                <a:solidFill>
                  <a:srgbClr val="FFC000"/>
                </a:solidFill>
              </a:rPr>
              <a:t>Спорится любое дело? </a:t>
            </a:r>
            <a:br>
              <a:rPr lang="ru-RU" sz="2000" dirty="0" smtClean="0">
                <a:solidFill>
                  <a:srgbClr val="FFC000"/>
                </a:solidFill>
              </a:rPr>
            </a:br>
            <a:r>
              <a:rPr lang="ru-RU" sz="2000" dirty="0" smtClean="0">
                <a:solidFill>
                  <a:srgbClr val="FFC000"/>
                </a:solidFill>
              </a:rPr>
              <a:t>У неё всегда в порядке </a:t>
            </a:r>
            <a:br>
              <a:rPr lang="ru-RU" sz="2000" dirty="0" smtClean="0">
                <a:solidFill>
                  <a:srgbClr val="FFC000"/>
                </a:solidFill>
              </a:rPr>
            </a:br>
            <a:r>
              <a:rPr lang="ru-RU" sz="2000" dirty="0" smtClean="0">
                <a:solidFill>
                  <a:srgbClr val="FFC000"/>
                </a:solidFill>
              </a:rPr>
              <a:t>Краска, веники, тетрадки,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FFC000"/>
                </a:solidFill>
              </a:rPr>
              <a:t>И на ёлке в Новый год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FFC000"/>
                </a:solidFill>
              </a:rPr>
              <a:t>С нами пляшет и поет!</a:t>
            </a:r>
          </a:p>
        </p:txBody>
      </p:sp>
      <p:pic>
        <p:nvPicPr>
          <p:cNvPr id="6" name="Picture 2" descr="C:\Users\8523~1\AppData\Local\Temp\Rar$DIa0.402\завхоз.jpg"/>
          <p:cNvPicPr>
            <a:picLocks noChangeAspect="1" noChangeArrowheads="1"/>
          </p:cNvPicPr>
          <p:nvPr/>
        </p:nvPicPr>
        <p:blipFill>
          <a:blip r:embed="rId2" cstate="print"/>
          <a:srcRect b="5901"/>
          <a:stretch>
            <a:fillRect/>
          </a:stretch>
        </p:blipFill>
        <p:spPr bwMode="auto">
          <a:xfrm>
            <a:off x="0" y="0"/>
            <a:ext cx="4900152" cy="6858000"/>
          </a:xfrm>
          <a:prstGeom prst="rect">
            <a:avLst/>
          </a:prstGeom>
          <a:noFill/>
        </p:spPr>
      </p:pic>
      <p:sp>
        <p:nvSpPr>
          <p:cNvPr id="5" name="Стрелка вверх 4">
            <a:hlinkClick r:id="rId3" action="ppaction://hlinksldjump"/>
          </p:cNvPr>
          <p:cNvSpPr/>
          <p:nvPr/>
        </p:nvSpPr>
        <p:spPr>
          <a:xfrm>
            <a:off x="8532440" y="6237312"/>
            <a:ext cx="432048" cy="432048"/>
          </a:xfrm>
          <a:prstGeom prst="upArrow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783</TotalTime>
  <Words>153</Words>
  <Application>Microsoft Office PowerPoint</Application>
  <PresentationFormat>Экран (4:3)</PresentationFormat>
  <Paragraphs>60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Franklin Gothic Book</vt:lpstr>
      <vt:lpstr>Wingdings 2</vt:lpstr>
      <vt:lpstr>Техническая</vt:lpstr>
      <vt:lpstr>Профессии детского сада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Чистые полотенца для носа и щечек Сухие простынки для сладкого сна Все это работа натруженных ручек Хоть незаметна бывает она. Не порошок из телерекламы, Не суперстиралка и не вода А наша прачка все это время Заботится чтобы была чистота. </vt:lpstr>
      <vt:lpstr>Презентация PowerPoint</vt:lpstr>
      <vt:lpstr>Презентация PowerPoint</vt:lpstr>
      <vt:lpstr>Презентация PowerPoint</vt:lpstr>
      <vt:lpstr>Правильно! Молодец!!!</vt:lpstr>
      <vt:lpstr>Неправильно Попробуй еще раз…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User</cp:lastModifiedBy>
  <cp:revision>87</cp:revision>
  <dcterms:created xsi:type="dcterms:W3CDTF">2012-09-11T15:37:57Z</dcterms:created>
  <dcterms:modified xsi:type="dcterms:W3CDTF">2015-11-18T15:27:44Z</dcterms:modified>
</cp:coreProperties>
</file>