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5" r:id="rId3"/>
    <p:sldId id="267" r:id="rId4"/>
    <p:sldId id="257" r:id="rId5"/>
    <p:sldId id="258" r:id="rId6"/>
    <p:sldId id="260" r:id="rId7"/>
    <p:sldId id="275" r:id="rId8"/>
    <p:sldId id="262" r:id="rId9"/>
    <p:sldId id="272" r:id="rId10"/>
    <p:sldId id="276" r:id="rId11"/>
    <p:sldId id="274" r:id="rId12"/>
    <p:sldId id="264" r:id="rId13"/>
    <p:sldId id="261" r:id="rId14"/>
    <p:sldId id="259" r:id="rId15"/>
    <p:sldId id="277" r:id="rId16"/>
    <p:sldId id="278" r:id="rId17"/>
    <p:sldId id="263" r:id="rId18"/>
    <p:sldId id="266" r:id="rId19"/>
    <p:sldId id="289" r:id="rId20"/>
    <p:sldId id="290" r:id="rId21"/>
    <p:sldId id="271" r:id="rId22"/>
    <p:sldId id="269" r:id="rId23"/>
    <p:sldId id="281" r:id="rId24"/>
    <p:sldId id="282" r:id="rId25"/>
    <p:sldId id="284" r:id="rId26"/>
    <p:sldId id="285" r:id="rId27"/>
    <p:sldId id="268" r:id="rId28"/>
    <p:sldId id="270" r:id="rId29"/>
    <p:sldId id="286" r:id="rId30"/>
    <p:sldId id="287" r:id="rId31"/>
    <p:sldId id="279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D88D0-2F47-4B43-8A14-0FDA24B74C3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5BF07-1670-4B72-9929-D39602562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5BF07-1670-4B72-9929-D396025624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715436" cy="6215105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“Учите ребёнка каким-нибудь неизвестным ему пяти словам </a:t>
            </a:r>
            <a:b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он будет долго и напрасно мучиться,</a:t>
            </a:r>
            <a:b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 свяжите двадцать таких слов с картинками, и</a:t>
            </a:r>
            <a:b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их усвоит на лету”. </a:t>
            </a:r>
            <a:b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К.Д.Ушинский </a:t>
            </a:r>
            <a:br>
              <a:rPr lang="ru-RU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cap="none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5717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технологии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мнемотехника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образовательном процессе ДОУ»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(на примере проекта «Осень» с детьми средней группы)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33793" name="Picture 1" descr="C:\Documents and Settings\Admin\Рабочий стол\мнемотаблицы\мнемотаблицы\фото\P101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214710" cy="2410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785794"/>
            <a:ext cx="8501122" cy="5357850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модель как наглядно-практическое средство познания выполняла свою функцию, она должна соответствовать ряду требований:</a:t>
            </a:r>
          </a:p>
          <a:p>
            <a:pPr marL="0" indent="36195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     чётко отражать основные свойства и отношения, которые являются объектом познания, быть по структуре аналогичной изучаемому объекту;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    ярко и отчётливо передавать те свойства и отношения, которые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должны быть освоены с её помощью;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     быть простой для восприятия и доступной для создания и действия с ней;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г)     должна быть создана атмосфера, свобода творчества, у каждого ребёнка может быть своя модель – такая, какую он себе мыслит и представляет;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    не нужно злоупотреблять этим методом, использовать его без необходимости, когда свойства и связи предметов лежат на поверхности;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е)     нужно создать такую ситуацию, в которой бы дети почувствовали необходимость создания модели, поняли, что без модели им будет трудно.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642918"/>
            <a:ext cx="8929718" cy="54372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работы с моделью: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работе с опорными схемами можно выделить несколько этапов: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этап.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введение элементов схем, символов.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обозначения: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цвета: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величины: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действия: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этап.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 элементов опорных схем, символов на всех видах занятий, в различных видах деятельности, т.к. у ребёнка не должно быть «привыкания», что этот символ применим только в какой-то одной области, потому что символ универсален.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этап.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Введение отрицаний.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большой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круглый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съедобный</a:t>
            </a:r>
          </a:p>
          <a:p>
            <a:endParaRPr lang="ru-RU" dirty="0"/>
          </a:p>
        </p:txBody>
      </p:sp>
      <p:pic>
        <p:nvPicPr>
          <p:cNvPr id="2050" name="Picture 2" descr="j0232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357694"/>
            <a:ext cx="2286016" cy="2052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572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 этап.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Сочетание символов, «чтения» цепочки символов.</a:t>
            </a: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этап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Самостоятельный поиск детьми изображений, символизирующих какое-либо качество. Задачей этого этапа является активный поиск изображений, умение аргументировать свой выбор.</a:t>
            </a: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 этап.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Рассматривание таблицы и разбор того, что на ней изображено. </a:t>
            </a: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VII этап.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перекодирование информации, т.е. преобразование из абстрактных символов в образы.</a:t>
            </a:r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 этап.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После перекодирования осуществляется пересказ сказки или рассказ по заданной теме. В младших группах с помощью воспитателя, в старших самостоятельно.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071942"/>
            <a:ext cx="1781178" cy="236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5" y="928670"/>
            <a:ext cx="9001156" cy="5151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Новизна нашей работы заключается в том, что совместная деятельность педагога с детьми осуществляется по следующим принципам: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Принцип интеграции– целостность образовательного процесса обеспечивается взаимодействием образовательных областей: «коммуникация», «познание», «безопасность» и другие;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1)Интеграция на уровне содержания и задач психолого-педагогической работы;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2)Интеграция по средствам организации и оптимизации образовательного процесса;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3)Интеграция детской деятельности.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Комплексно-тематический принцип: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1)Объединение комплекса различных видов специфических детских деятельностей вокруг единой «темы»;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2)Виды «тем»: «организующие моменты», «тематические недели», «события», «реализация проектов», «сезонные явления в природе», «праздники», «традиции»;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3)Тесная взаимосвязь и взаимозависимость с интеграцией детских деятельностей.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91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 Метод организации работы с детьми отличается: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705880" cy="47228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Интегративностью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образовательная деятельность реализуется в нескольких областях- «коммуникация», «познание», «безопасность»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Экономичностью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используются имеющиеся методические средства и создаются дидактические средства не требующих финансовых затрат;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Процессуальностью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ребенка рассматривается как процесс;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Здоровьесбережением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проявляются и реализуются потенции ребенка, исходя из его потребностей и возможностей, ребенок не испытывает давление со стороны педагога; педагог выступает в роли сотрудника, наставника,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тьютера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Универсальностью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–может использоваться педагогами других групп и детских садов;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ru-RU" sz="20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214290"/>
            <a:ext cx="8715436" cy="6000792"/>
          </a:xfrm>
        </p:spPr>
        <p:txBody>
          <a:bodyPr/>
          <a:lstStyle/>
          <a:p>
            <a:pPr marL="0" indent="36195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моделирования можно с успехом применять в любой образовательной области.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моделей: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286016" cy="1713366"/>
          </a:xfrm>
          <a:prstGeom prst="rect">
            <a:avLst/>
          </a:prstGeom>
          <a:ln w="28575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2357454" cy="1767526"/>
          </a:xfrm>
          <a:prstGeom prst="rect">
            <a:avLst/>
          </a:prstGeom>
          <a:ln w="28575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4" name="Picture 4" descr="j190126_12688443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712331"/>
            <a:ext cx="2428892" cy="17170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25" name="Picture 5" descr="5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8966" y="1142984"/>
            <a:ext cx="2122124" cy="1500198"/>
          </a:xfrm>
          <a:prstGeom prst="rect">
            <a:avLst/>
          </a:prstGeom>
          <a:noFill/>
          <a:ln w="2857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6" name="Picture 6" descr="3ebc461b75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000372"/>
            <a:ext cx="2225680" cy="15729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86050" y="1857364"/>
          <a:ext cx="2428892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8892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 -гигиенических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навыков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5500702"/>
          <a:ext cx="2286016" cy="7858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Уход за комнатными растениями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357554" y="3857628"/>
          <a:ext cx="2428892" cy="57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8892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Рассказывание о времени года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429388" y="5000636"/>
          <a:ext cx="2428892" cy="857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8892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Рассказывание о растительном, животном и предметном мире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18" t="1569"/>
          <a:stretch>
            <a:fillRect/>
          </a:stretch>
        </p:blipFill>
        <p:spPr bwMode="auto">
          <a:xfrm>
            <a:off x="1285852" y="3571875"/>
            <a:ext cx="1785950" cy="25657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428596" y="428604"/>
            <a:ext cx="4357718" cy="2643206"/>
            <a:chOff x="954" y="884"/>
            <a:chExt cx="3852" cy="2552"/>
          </a:xfrm>
        </p:grpSpPr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1076" y="1035"/>
              <a:ext cx="872" cy="87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3642" y="1220"/>
              <a:ext cx="996" cy="55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1153" y="2267"/>
              <a:ext cx="795" cy="71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6151" name="AutoShape 7"/>
            <p:cNvCxnSpPr>
              <a:cxnSpLocks noChangeShapeType="1"/>
            </p:cNvCxnSpPr>
            <p:nvPr/>
          </p:nvCxnSpPr>
          <p:spPr bwMode="auto">
            <a:xfrm>
              <a:off x="2364" y="2487"/>
              <a:ext cx="1000" cy="29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</p:cxn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0" y="2267"/>
              <a:ext cx="996" cy="85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3" y="1122"/>
              <a:ext cx="815" cy="81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</p:pic>
        <p:cxnSp>
          <p:nvCxnSpPr>
            <p:cNvPr id="6154" name="AutoShape 10"/>
            <p:cNvCxnSpPr>
              <a:cxnSpLocks noChangeShapeType="1"/>
            </p:cNvCxnSpPr>
            <p:nvPr/>
          </p:nvCxnSpPr>
          <p:spPr bwMode="auto">
            <a:xfrm>
              <a:off x="2364" y="1258"/>
              <a:ext cx="1000" cy="29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</p:cxnSp>
        <p:cxnSp>
          <p:nvCxnSpPr>
            <p:cNvPr id="6155" name="AutoShape 11"/>
            <p:cNvCxnSpPr>
              <a:cxnSpLocks noChangeShapeType="1"/>
            </p:cNvCxnSpPr>
            <p:nvPr/>
          </p:nvCxnSpPr>
          <p:spPr bwMode="auto">
            <a:xfrm flipV="1">
              <a:off x="2393" y="1258"/>
              <a:ext cx="897" cy="377"/>
            </a:xfrm>
            <a:prstGeom prst="curvedConnector3">
              <a:avLst>
                <a:gd name="adj1" fmla="val 49944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954" y="884"/>
              <a:ext cx="1284" cy="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522" y="2160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2238" y="2160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954" y="2160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3522" y="884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2238" y="884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954" y="884"/>
              <a:ext cx="1284" cy="127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954" y="884"/>
              <a:ext cx="3852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954" y="3436"/>
              <a:ext cx="3852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954" y="884"/>
              <a:ext cx="0" cy="2552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4806" y="884"/>
              <a:ext cx="0" cy="2552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954" y="2160"/>
              <a:ext cx="3852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2238" y="884"/>
              <a:ext cx="0" cy="2552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3522" y="884"/>
              <a:ext cx="0" cy="2552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000628" y="1397000"/>
          <a:ext cx="3000396" cy="8175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00396"/>
              </a:tblGrid>
              <a:tr h="817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Отгадывание, загадывание и придумывание загадок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3428992" y="4286256"/>
          <a:ext cx="2857520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7520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Заучивание стихотворений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7318" cy="1081110"/>
          </a:xfrm>
        </p:spPr>
        <p:txBody>
          <a:bodyPr>
            <a:normAutofit/>
          </a:bodyPr>
          <a:lstStyle/>
          <a:p>
            <a:pPr algn="ctr"/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Перспективно – тематический план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на 2011-2012 учебный год в средней группе №11 «</a:t>
            </a:r>
            <a:r>
              <a:rPr lang="ru-RU" sz="1800" cap="none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800" cap="none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643999" cy="5303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60562"/>
                <a:gridCol w="1739834"/>
                <a:gridCol w="1956639"/>
                <a:gridCol w="1958164"/>
                <a:gridCol w="1728800"/>
              </a:tblGrid>
              <a:tr h="3470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неделя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неделя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неделя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неделя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0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 детский сад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Овощи. Огород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Фрукты. Сад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Деревья. Кустарники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Ягоды. Грибы</a:t>
                      </a:r>
                    </a:p>
                    <a:p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Одежда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0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Обувь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Посуда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Поздняя осень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Игрушки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0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Зима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Домашние животные и детеныши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Дикие животные и детеныши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Новый год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0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Зимние забавы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Мебель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0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Человек.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Тело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Эмоции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Наша армия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Весна. Мамин день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Птицы домашние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Птицы перелетные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Инструменты. Материалы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9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 Победы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Насекомые и пауки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7158" y="194253"/>
            <a:ext cx="8143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технологии</a:t>
            </a:r>
            <a:r>
              <a:rPr kumimoji="0" lang="ru-RU" b="1" i="0" u="sng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примере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“Осень”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57159" y="785794"/>
            <a:ext cx="8501121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 (средний возраст)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неделя октября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обобщить лексический материал по теме “осень”; способствовать закреплению знаний у детей об окружающем мире;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-формировать умение различать и называть живую и неживую природу, основные части растений;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подвести к установлению элементарной связи между сезонными изменениями и жизнью растений;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познакомить с сезонным трудом людей, связанным с природой;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закрепить знания об овощах, фруктах, грибах.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-показать детям многообразие красок осенью, раскрыть понятие «листопад»;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-расширять и углублять знания детей об осенних изменениях в живой и неживой  природе;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логического и образное мышление; способствовать развитию зрительной и слуховой чувственности; совершенствовать устную речь в ходе рассказов по теме; 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окружающему миру. Порадоваться вместе с детьми успехами, результатами  деятельности.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357166"/>
            <a:ext cx="8429684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(1неделя)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Систематизация знаний детей  по теме “осень”; закреплений знаний об окружающем мире;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различают и называют живую и неживую природу, основные части растений;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Устанавливают связи между сезонными изменениями и жизнью растений;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Знают особенности  сезонного труда людей, связанным с природой;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Пополнение и активизация словарного запаса детей;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логического и образное мышление, зрительной и слуховой чувственности, совершенствование устной речи;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 целостность окружающего мира;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Умеют договариваться и работать слажено;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Бережно относятся к окружающему миру, радуются своим  успехами и результатами  деятельности.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вокруг детского сада, наблюдение за изменениями в природе, рассматривание картин по теме, посещение выставки по теме «Осень» библиотеки детского сада.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мероприятие: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осени 26.10.2011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Ответственный: воспитатель Архипова В.И., музыкальный руководитель - Грачева Т.А.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мнемотехника?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2864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Слова «мнемотехника» и «мнемоника» обозначают одно и тоже – техника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запоминания. Они происходят от греческого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mnemonikon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искусство запоминания.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Считается, что это слово придумал Пифагор Самосский (6 век до н.э.).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Искусство запоминания названо словом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mnemonikon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 имени древнегреческой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богини памяти Мнемозины – матери девяти муз.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сохранившиеся работы по мнемотехнике датируются примерно 86-82 гг. до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н.э., и принадлежат перу Цицерона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Квинтилиана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(см. рубрику «История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мнемотехники»). 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Первоначально мнемотехника возникла как неотъемлемая часть риторики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(ораторского искусства) и предназначалась для запоминания длинных речей.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 мнемотехника значительно продвинулась как в теоретическом, так и в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техническом плане и делает возможным не только фиксацию в памяти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последовательности текстового материала, но и позволяет безошибочно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запоминать любую точную информацию, которая традиционно считается</a:t>
            </a:r>
          </a:p>
          <a:p>
            <a:pPr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незапоминаемой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57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romanU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Теоретическая часть проекта:</a:t>
            </a:r>
          </a:p>
          <a:p>
            <a:pPr>
              <a:buFont typeface="+mj-lt"/>
              <a:buAutoNum type="romanUcPeriod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методической, дидактической и художественной литературы по выбранной тематике проекта.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иллюстраций с изображением осени, овощей, фруктов, деревьев, грибов, ягод и сюжетных картин.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создание предметно-развивающей среды по теме.</a:t>
            </a:r>
          </a:p>
          <a:p>
            <a:pPr lvl="0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Практическая часть проекта.</a:t>
            </a:r>
          </a:p>
          <a:p>
            <a:pPr>
              <a:buAutoNum type="romanUcPeriod" startAt="2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Рассматривание мнемотаблиц и пересказ по теме «осень»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2. Заучивание стихотворений Е. Трутнева “Осень”, И.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Токмаковой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«Опустел скворечник», отгадывание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мнемозагадок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 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3. Игровая деятельность: подвижные игры «Солнышко и дождик», дидактические игры «Собери слова», «Назови ласково», «Один много», «Назови части», «Подбери признак».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Решение проблемных ситуаций: «Незнайка первый раз видит осень»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5. Занятия познавательного цикла: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6. Продуктивная деятельность: коллаж «Золотая осень»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Взаимодействие с родителями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листьев для поделок, картинки с изображением признаков осени, презентация продуктивной деятельности, приглашение на праздник осени. </a:t>
            </a:r>
          </a:p>
          <a:p>
            <a:pPr lvl="0">
              <a:buFont typeface="Arial" pitchFamily="34" charset="0"/>
              <a:buChar char="•"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мнемотаблицы\мнемотаблицы\фото\P101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00372"/>
            <a:ext cx="409596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" descr="D:\Мои документы\Мама\ДЕТСАД\Готовая информация для стендов в детском саду\АЛГОРИТМЫ\neoton-algoritm\3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536271" cy="2500330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14942" y="1397000"/>
          <a:ext cx="240505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58"/>
              </a:tblGrid>
              <a:tr h="531802">
                <a:tc>
                  <a:txBody>
                    <a:bodyPr/>
                    <a:lstStyle/>
                    <a:p>
                      <a:r>
                        <a:rPr kumimoji="0" lang="ru-RU" b="1" i="0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Мнемотаблица</a:t>
                      </a:r>
                      <a:r>
                        <a:rPr kumimoji="0" lang="ru-RU" b="1" i="0" strike="noStrike" cap="none" normalizeH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«Осень»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143272" cy="4764650"/>
          </a:xfrm>
          <a:prstGeom prst="rect">
            <a:avLst/>
          </a:prstGeom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86314" y="214290"/>
          <a:ext cx="3500462" cy="22145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0462"/>
              </a:tblGrid>
              <a:tr h="2214562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Ходит осень в нашем парке, </a:t>
                      </a:r>
                    </a:p>
                    <a:p>
                      <a:r>
                        <a:rPr kumimoji="0" lang="ru-RU" sz="1600" kern="1200" dirty="0" smtClean="0"/>
                        <a:t>Дарит осень всем подарки:</a:t>
                      </a:r>
                    </a:p>
                    <a:p>
                      <a:r>
                        <a:rPr kumimoji="0" lang="ru-RU" sz="1600" kern="1200" dirty="0" smtClean="0"/>
                        <a:t>Бусы красные — рябине, </a:t>
                      </a:r>
                    </a:p>
                    <a:p>
                      <a:r>
                        <a:rPr kumimoji="0" lang="ru-RU" sz="1600" kern="1200" dirty="0" smtClean="0"/>
                        <a:t>Фартук розовый - осине,</a:t>
                      </a:r>
                    </a:p>
                    <a:p>
                      <a:r>
                        <a:rPr kumimoji="0" lang="ru-RU" sz="1600" kern="1200" dirty="0" smtClean="0"/>
                        <a:t>Зонтик желтый — тополям, </a:t>
                      </a:r>
                    </a:p>
                    <a:p>
                      <a:r>
                        <a:rPr kumimoji="0" lang="ru-RU" sz="1600" kern="1200" dirty="0" smtClean="0"/>
                        <a:t>Фрукты осень дарит нам.</a:t>
                      </a:r>
                    </a:p>
                    <a:p>
                      <a:r>
                        <a:rPr kumimoji="0" lang="ru-RU" sz="1600" kern="1200" dirty="0" smtClean="0"/>
                        <a:t>                                                                          </a:t>
                      </a:r>
                    </a:p>
                    <a:p>
                      <a:r>
                        <a:rPr kumimoji="0" lang="ru-RU" sz="1600" kern="1200" dirty="0" smtClean="0"/>
                        <a:t>Е. Трутнева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user\Рабочий стол\мнемотаблицы\мнемотаблицы\фото\P101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09" y="2643182"/>
            <a:ext cx="457224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мнемотаблицы\мнемотаблицы\фото\P101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5358084" cy="401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929322" y="4643446"/>
          <a:ext cx="285752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178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Несу я урожаи,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Поля вновь засеваю,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Птиц к югу отправляю, 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Деревья раздеваю,</a:t>
                      </a:r>
                      <a:b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 не касаюсь елочек и сосен. 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- …    (Осень)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28625" y="428625"/>
            <a:ext cx="3357557" cy="357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«Солнышко и дождик»</a:t>
            </a:r>
            <a:endParaRPr lang="en-US" sz="17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357818" y="2571744"/>
          <a:ext cx="3357586" cy="3283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12"/>
                <a:gridCol w="1643074"/>
              </a:tblGrid>
              <a:tr h="164163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416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5572132" y="3143248"/>
            <a:ext cx="3000396" cy="2143140"/>
            <a:chOff x="1714480" y="1428736"/>
            <a:chExt cx="6088780" cy="3857652"/>
          </a:xfrm>
        </p:grpSpPr>
        <p:pic>
          <p:nvPicPr>
            <p:cNvPr id="14" name="Рисунок 1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1428736"/>
              <a:ext cx="2000264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 descr="39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3636" y="3429000"/>
              <a:ext cx="1659624" cy="167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1428736"/>
              <a:ext cx="2035781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1714480" y="3500438"/>
              <a:ext cx="2286016" cy="1785950"/>
              <a:chOff x="3134" y="5889"/>
              <a:chExt cx="3130" cy="2229"/>
            </a:xfrm>
          </p:grpSpPr>
          <p:sp>
            <p:nvSpPr>
              <p:cNvPr id="205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614" y="5889"/>
                <a:ext cx="2650" cy="1242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 flipH="1">
                <a:off x="5020" y="7217"/>
                <a:ext cx="480" cy="900"/>
              </a:xfrm>
              <a:prstGeom prst="line">
                <a:avLst/>
              </a:prstGeom>
              <a:noFill/>
              <a:ln w="76200">
                <a:solidFill>
                  <a:srgbClr val="4F81BD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 flipH="1">
                <a:off x="3134" y="7131"/>
                <a:ext cx="480" cy="900"/>
              </a:xfrm>
              <a:prstGeom prst="line">
                <a:avLst/>
              </a:prstGeom>
              <a:noFill/>
              <a:ln w="76200">
                <a:solidFill>
                  <a:srgbClr val="4F81BD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 flipH="1">
                <a:off x="3822" y="7218"/>
                <a:ext cx="480" cy="900"/>
              </a:xfrm>
              <a:prstGeom prst="line">
                <a:avLst/>
              </a:prstGeom>
              <a:noFill/>
              <a:ln w="76200">
                <a:solidFill>
                  <a:srgbClr val="4F81BD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 flipH="1">
                <a:off x="4540" y="7030"/>
                <a:ext cx="480" cy="900"/>
              </a:xfrm>
              <a:prstGeom prst="line">
                <a:avLst/>
              </a:prstGeom>
              <a:noFill/>
              <a:ln w="76200">
                <a:solidFill>
                  <a:srgbClr val="4F81BD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5072066" y="4643446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500694" y="500042"/>
          <a:ext cx="285752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1500198">
                <a:tc>
                  <a:txBody>
                    <a:bodyPr/>
                    <a:lstStyle/>
                    <a:p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“Солнышко, солнышко,</a:t>
                      </a:r>
                      <a:b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Посвети немножко!</a:t>
                      </a:r>
                      <a:b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Выйдут детки погулять – </a:t>
                      </a:r>
                      <a:b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Станут бегать и играть”.</a:t>
                      </a:r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«Дождик, дождик всё сильней ,</a:t>
                      </a:r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убегай под зонт скорей».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3" descr="C:\Documents and Settings\user\Рабочий стол\мнемотаблицы\мнемотаблицы\фото\P101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571612"/>
            <a:ext cx="428647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14290"/>
            <a:ext cx="2214578" cy="4286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«Собери слова»</a:t>
            </a:r>
          </a:p>
          <a:p>
            <a:pPr>
              <a:buNone/>
            </a:pPr>
            <a:endParaRPr lang="ru-RU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мнемотаблицы\мнемотаблицы\фото\P101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929090" cy="2946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28" y="571480"/>
          <a:ext cx="385765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</a:tblGrid>
              <a:tr h="285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– лист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слова, обозначающее много – листья, листва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ласковое, маленькое – листочек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длинное, состоящее из двух слов, обозначающее действие – листопад.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красивое, слово признак – лиственный (лес)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признак - листовой -(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) (материал, овощи)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– название дерева – лиственница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– для рисования и письма – листок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Есть слово обозначающее действие – листать.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C:\Documents and Settings\Admin\Рабочий стол\мнемотаблицы\мнемотаблицы\фото\P101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929066"/>
            <a:ext cx="3643338" cy="2732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71500" y="357189"/>
            <a:ext cx="4143376" cy="57148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Пересказ рассказа «Осенняя пора»</a:t>
            </a:r>
            <a:endParaRPr lang="ru-RU" sz="24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мнемотаблицы\мнемотаблицы\фото\P101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6429577" cy="482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714348" y="1285860"/>
            <a:ext cx="3786215" cy="4572032"/>
            <a:chOff x="820" y="2771"/>
            <a:chExt cx="10488" cy="11821"/>
          </a:xfrm>
        </p:grpSpPr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7" y="3643"/>
              <a:ext cx="3466" cy="2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00" y="3100"/>
              <a:ext cx="3006" cy="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4" y="2771"/>
              <a:ext cx="2750" cy="3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0" y="6830"/>
              <a:ext cx="3367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9"/>
            <p:cNvPicPr>
              <a:picLocks noChangeAspect="1" noChangeArrowheads="1"/>
            </p:cNvPicPr>
            <p:nvPr/>
          </p:nvPicPr>
          <p:blipFill>
            <a:blip r:embed="rId6" cstate="print">
              <a:lum bright="-40000" contrast="60000"/>
            </a:blip>
            <a:srcRect l="27690" r="25658"/>
            <a:stretch>
              <a:fillRect/>
            </a:stretch>
          </p:blipFill>
          <p:spPr bwMode="auto">
            <a:xfrm>
              <a:off x="5193" y="6667"/>
              <a:ext cx="1960" cy="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>
              <a:off x="8046" y="7399"/>
              <a:ext cx="1818" cy="1511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auto">
            <a:xfrm rot="5591910">
              <a:off x="9264" y="5799"/>
              <a:ext cx="826" cy="2185"/>
            </a:xfrm>
            <a:prstGeom prst="moon">
              <a:avLst>
                <a:gd name="adj" fmla="val 7468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 rot="-282471">
              <a:off x="10100" y="7593"/>
              <a:ext cx="1075" cy="1511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140" y="11173"/>
              <a:ext cx="484" cy="10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2</a:t>
              </a:r>
              <a:endParaRPr lang="ru-RU" sz="3600" kern="10" spc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pic>
          <p:nvPicPr>
            <p:cNvPr id="25614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 l="12883" r="23679" b="24364"/>
            <a:stretch>
              <a:fillRect/>
            </a:stretch>
          </p:blipFill>
          <p:spPr bwMode="auto">
            <a:xfrm>
              <a:off x="910" y="12717"/>
              <a:ext cx="2200" cy="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 l="12883" r="23679" b="24364"/>
            <a:stretch>
              <a:fillRect/>
            </a:stretch>
          </p:blipFill>
          <p:spPr bwMode="auto">
            <a:xfrm>
              <a:off x="2138" y="10865"/>
              <a:ext cx="2049" cy="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 l="48755" t="9215" r="7237" b="31293"/>
            <a:stretch>
              <a:fillRect/>
            </a:stretch>
          </p:blipFill>
          <p:spPr bwMode="auto">
            <a:xfrm>
              <a:off x="4528" y="11168"/>
              <a:ext cx="2922" cy="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17" name="Group 17"/>
            <p:cNvGrpSpPr>
              <a:grpSpLocks/>
            </p:cNvGrpSpPr>
            <p:nvPr/>
          </p:nvGrpSpPr>
          <p:grpSpPr bwMode="auto">
            <a:xfrm>
              <a:off x="8313" y="11291"/>
              <a:ext cx="2995" cy="2682"/>
              <a:chOff x="8313" y="11291"/>
              <a:chExt cx="2995" cy="2682"/>
            </a:xfrm>
          </p:grpSpPr>
          <p:pic>
            <p:nvPicPr>
              <p:cNvPr id="25618" name="Picture 1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313" y="11291"/>
                <a:ext cx="2790" cy="1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19" name="AutoShape 19"/>
              <p:cNvSpPr>
                <a:spLocks noChangeArrowheads="1"/>
              </p:cNvSpPr>
              <p:nvPr/>
            </p:nvSpPr>
            <p:spPr bwMode="auto">
              <a:xfrm>
                <a:off x="8313" y="13477"/>
                <a:ext cx="2995" cy="496"/>
              </a:xfrm>
              <a:prstGeom prst="rightArrow">
                <a:avLst>
                  <a:gd name="adj1" fmla="val 50000"/>
                  <a:gd name="adj2" fmla="val 150958"/>
                </a:avLst>
              </a:prstGeom>
              <a:gradFill rotWithShape="0">
                <a:gsLst>
                  <a:gs pos="0">
                    <a:srgbClr val="BCBCBC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7F7F7F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71472" y="571480"/>
          <a:ext cx="4143403" cy="5429290"/>
        </p:xfrm>
        <a:graphic>
          <a:graphicData uri="http://schemas.openxmlformats.org/drawingml/2006/table">
            <a:tbl>
              <a:tblPr/>
              <a:tblGrid>
                <a:gridCol w="1440656"/>
                <a:gridCol w="1416432"/>
                <a:gridCol w="1286315"/>
              </a:tblGrid>
              <a:tr h="191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ОПУСТЕЛ СКВОРЕЧНИК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УЛЕТЕЛИ ПТИЦЫ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ЛИСТЬЯМ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НА ДЕРЕВЬЯХ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ТОЖЕ НЕ СИДИТСЯ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ЦЕЛЫЙ ДЕНЬ СЕГОДНЯ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ВСЕ ЛЕТЯТ, ЛЕТЯТ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ВИДНО ТОЖЕ В АФРИКУ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УЛЕТЕТЬ ХОТЯТ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82" marR="34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Picture 2" descr="C:\Documents and Settings\user\Рабочий стол\мнемотаблицы\мнемотаблицы\фото\P10100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1142984"/>
            <a:ext cx="3571900" cy="267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3714775" cy="571504"/>
          </a:xfrm>
        </p:spPr>
        <p:txBody>
          <a:bodyPr>
            <a:normAutofit fontScale="90000"/>
          </a:bodyPr>
          <a:lstStyle/>
          <a:p>
            <a:r>
              <a:rPr lang="ru-RU" sz="2800" u="sng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Коллаж «Золотая Осень»</a:t>
            </a:r>
            <a:r>
              <a:rPr lang="ru-RU" sz="2800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мнемотаблицы\мнемотаблицы\фото\P101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6858048" cy="514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мнемотаблицы\мнемотаблицы\фото\P101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6124"/>
            <a:ext cx="4167351" cy="312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Documents and Settings\user\Рабочий стол\мнемотаблицы\мнемотаблицы\фото\P1010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000528" cy="300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энциклопедический словарь дает следующие определения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МНЕМОНИКА – искусство запоминания, совокупность приемов и способов, облегчающих запоминание и увеличивающих объем памяти путем образования искусственных ассоциаций.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МНЕМОТЕХНИКА: 1) то же, что мнемоника; 2) цирковой и эстрадный номер, основанный на искусстве запоминания («отгадывание» чисел, предметов, дат и имен). Исполняется двумя артистами при помощи специально разработанного кода.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дать и третье определение мнемотехники, которое наиболее точно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отображает современную мнемотехнику.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 – это система внутреннего письма, позволяющая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 записывать в мозг информацию, преобразованную в комбинации зрительных образов.</a:t>
            </a:r>
          </a:p>
          <a:p>
            <a:pPr indent="36195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педагогике и психологии под «МОДЕЛЬЮ» понимается система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 или знаков, воспроизводящая некоторые                          существенные свойства, качества и связи предметов.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мнемотаблицы\мнемотаблицы\фото\P101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04887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75499"/>
            <a:ext cx="835824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Большова, Т.В. Учимся по сказке. Развитие мышления дошкольников с помощью мнемотехники. СПб.,2005.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Вахрушев, А.А.,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Кочемасова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Е.Е., Акимова, Ю.А. Здравствуй, мир! Москва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2000.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Волковская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Т.Н., Юсупова Г.Х. Психологическая помощь дошкольникам с общим недоразвитием речи. М., 2004.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Громова, О.Е., Соломатина, Г.Н., Савинова, Н. П. Стихи о временах года и игры. Дидактические материалы по развитию речи детей 5 – 6 лет. Москва, 2005.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Гурьева Н. А. Год до школы. Развиваем память: Рабочая тетрадь упражнений по мнемотехнике. СПб., 2000.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Кислова, Т.Р. По дороге к азбуке. Москва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2002.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Малетина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Н.С., Пономарёва Л.В. Моделирование в описательной речи детей с ОНР / Дошкольное воспитание. 2004.№6. С. 64-68.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Омельченко Л.В. Использование приёмов мнемотехники в развитии связной речи / Логопед. 2008. №4. С.102 -115.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Ткаченко Т.А. Использование схем в составлении описательных рассказов / Дошкольное воспитание.1990. №10. С.16-21.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Фалькович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Т.А.,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Барылкина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Л.П. Развитие речи, подготовка к освоению письма. Москва “ВАКО”, 2005.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Широких Т.Д. Учим стихи – развиваем память / Ребёнок в детском саду. 2004. №2. С.59-62.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Шорыгина, Т.А. Стихи и сказки о родной природе. Москва, 2005.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857233"/>
            <a:ext cx="8215370" cy="164307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Рабочий стол\мнемотаблицы\мнемотаблицы\фото\P101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26361" y="2845681"/>
            <a:ext cx="390546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28641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для кого не секрет, что в настоящее время всё чаще  у детей наблюдаются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 проблемы: скудный словарный запас, неумение согласовывать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в предложении, нарушение звукопроизношения, внимания,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несовершенно логическое мышление. 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Поэтому  перед нами встала задача научить детей связно, последовательно,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грамматически правильно излагать свои мысли, рассказывать о различных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событиях из окружающей жизни.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дошкольном возрасте преобладает наглядно-образная память, и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запоминание носит в основном непроизвольный характер: дети лучше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запоминают события, предметы, факты, явления, близкие их жизненному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опыту. При обучении детей, вполне обосновано использование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методик, эффективность которых очевидна, наряду с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общепринятыми. </a:t>
            </a:r>
          </a:p>
          <a:p>
            <a:pPr indent="98425"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мнемотехники облегчают запоминание у детей и</a:t>
            </a:r>
          </a:p>
          <a:p>
            <a:pPr algn="just">
              <a:buNone/>
            </a:pPr>
            <a:r>
              <a:rPr lang="ru-RU" sz="3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увеличивают объём памяти путём образования дополнительных ассоциаций.</a:t>
            </a:r>
          </a:p>
          <a:p>
            <a:pPr algn="just">
              <a:buNone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42852"/>
            <a:ext cx="9001156" cy="67151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технологию мнемотехника в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образовательном процессе в совместной и самостоятельной деятельности.</a:t>
            </a:r>
          </a:p>
          <a:p>
            <a:pPr>
              <a:buNone/>
            </a:pPr>
            <a:r>
              <a:rPr lang="ru-RU" sz="8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Способствовать развитие основных психических процессов – памяти, внимания, образного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2.Способствовать умению детей преобразовывать абстрактные символы в образы (перекодирование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информации);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3.Способствовать формированию умений и навыков у детей восприятия, воспроизведения ,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 средств технологии. 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4.Способствовать развитию умения работать по образцу, по правилам, слушать взрослого и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выполнять его инструкции;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Способствовать  развитию творческих способностей детей, умению самим составлять схемы и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воспроизводить их.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6.Способствовать развитию связной речи, расширению и обогащению словарного запаса детей;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Способствовать развитие мелкой моторики рук;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6400" dirty="0" smtClean="0"/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навыков сотрудничества, взаимопонимания, доброжелательности,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самостоятельности, инициативности, ответственности;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Способствовать формированию целостного восприятия окружающего мира; 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Содействовать развитию интереса, мотивации  к изучению нового, неизвестного в окружающем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мире, принимать активное участие в образовательном процессе;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Способствовать развитию умения решать интеллектуальные и личностные задачи адекватно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возрасту, применять знания и способы деятельности в решении задач; 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Создать условия способствующие взаимодействию и сотрудничеству с родителями детей.</a:t>
            </a:r>
          </a:p>
          <a:p>
            <a:pPr>
              <a:buNone/>
            </a:pPr>
            <a:endParaRPr lang="ru-RU" sz="5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Методология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286412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экспериментальном обследовании дошкольников (П.Я. Гальперин, А.В. Запорожец, С.Н. Карпова, Д.Б.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выяснилось, что многие знания, которые ребёнок не может усвоить на основе словесного объяснения взрослого или в процессе организованных взрослым действий с предметами, он легко усваивает, если эти знания дают ему в виде действий с моделями, отражающими существенные черты изучаемых явлений.</a:t>
            </a:r>
          </a:p>
          <a:p>
            <a:pPr marL="0" indent="36195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работе мы опирались на работы Т. В.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Большевой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(коллаж), Т.В. Воробьевой, (сенсорно-графические схемы)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П.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Глухова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(блоки-квадраты ) Л. Н.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Ефименковой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(схемы составления рассказа), Т. А. Ткаченко (предметно -схематические модели ).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714357"/>
            <a:ext cx="8715436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анализа научной литературы мы выделили следующие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подходы в работе с технологией мнемотехника: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 –технология мнемотехника используется в системе обучения и воспитания;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Личностный –с учетом возможностей и потребностей каждого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Деятельностный- развитие ребенка происходит в деятельности, он читает предложенные воспитателем схемы, таблицы и составляет свои;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Диалогический- процесс обучения происходит в форме диалога;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Культурологический- ребенок расширяет словарный запас, развивает связную речь, учится грамматически правильно говорить;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Информационный- ребенок через схемы и таблицы воспринимает, перерабатывает и воспроизводит информацию об окружающем мире;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Аксиологический –образовательная деятельность основана на идеях гуманистической педагогики, субъект- субъектное взаимодействие с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технологией мнемотехника опирается на следующие принципы: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1.Принцип развивающего образования, в соответствии с которым главной целью является развитие ребенка;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2.Принцип научной обоснованности и практической применимости - содержание работы соответствует основным положениям возрастной психологии и дошкольной педагогики, и  имеет возможность реализации в массовой практике дошкольного образования.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6f0c04a8816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14722"/>
          <a:stretch>
            <a:fillRect/>
          </a:stretch>
        </p:blipFill>
        <p:spPr bwMode="auto">
          <a:xfrm>
            <a:off x="928662" y="285728"/>
            <a:ext cx="1500198" cy="1323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285728"/>
            <a:ext cx="8643998" cy="62151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дидактике выделены три вида моделей: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Предметная модель в виде физической конструкции предметов, закономерно связанных. В этом случае модель аналогична предмету, воспроизводит его главнейшие части, конструктивные особенности, пропорции и соотношения. Например, план постройки.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Предметно-схематическая модель. Здесь выделенные в объекте познания существенные компоненты и связи между ними обозначаются при помощи предметов-заместителей и графических знаков. Структура такой модели должна быть подобна главнейшим компонентам изучаемого объекта и тем связям, отношениям, которые становятся предметом познания. Предметно-схематическая модель должна обнаружить эти связи, отчётливо представить их в изолированном, обобщённом виде. Примером простой предметно-схематической модели может служить модель для раскрытия детям понятия о покровительственной окраске, как проявлении связи животного со средой обитания (лист картона определённой расцветки и фигура животного; если их цвета совпадают, то животное не видно).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Графические модели – обобщённо передающие разные виды отношений (графики, формулы, схемы). Этот вид моделей используется в школе, хотя последние исследования свидетельствуют о доступности их в детском саду.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669</TotalTime>
  <Words>2326</Words>
  <Application>Microsoft Office PowerPoint</Application>
  <PresentationFormat>Экран (4:3)</PresentationFormat>
  <Paragraphs>311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   “Учите ребёнка каким-нибудь неизвестным ему пяти словам  – он будет долго и напрасно мучиться,  но свяжите двадцать таких слов с картинками, и он их усвоит на лету”.   К.Д.Ушинский                      </vt:lpstr>
      <vt:lpstr>Что такое мнемотехника?</vt:lpstr>
      <vt:lpstr>Презентация PowerPoint</vt:lpstr>
      <vt:lpstr>Актуальность</vt:lpstr>
      <vt:lpstr>Презентация PowerPoint</vt:lpstr>
      <vt:lpstr>Методология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 Метод организации работы с детьми отличается:</vt:lpstr>
      <vt:lpstr>Презентация PowerPoint</vt:lpstr>
      <vt:lpstr>Презентация PowerPoint</vt:lpstr>
      <vt:lpstr>Перспективно – тематический план  на 2011-2012 учебный год в средней группе №11 «Семицветик»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Коллаж «Золотая Осень»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технологии «мнемотехника» в образовательном процессе ДОУ»        Воспитатель I категории  МДОУ «Детский сад комбинированного вида  №5 второй категории» Валентина Ивановна Архипова</dc:title>
  <dc:creator>User</dc:creator>
  <cp:lastModifiedBy>User</cp:lastModifiedBy>
  <cp:revision>140</cp:revision>
  <dcterms:modified xsi:type="dcterms:W3CDTF">2014-11-21T03:32:04Z</dcterms:modified>
</cp:coreProperties>
</file>